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74" r:id="rId10"/>
    <p:sldId id="275" r:id="rId11"/>
    <p:sldId id="267" r:id="rId12"/>
    <p:sldId id="278" r:id="rId13"/>
    <p:sldId id="268" r:id="rId14"/>
    <p:sldId id="270" r:id="rId15"/>
    <p:sldId id="271" r:id="rId16"/>
    <p:sldId id="272" r:id="rId17"/>
    <p:sldId id="273" r:id="rId18"/>
  </p:sldIdLst>
  <p:sldSz cx="9144000" cy="5832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9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54528"/>
            <a:ext cx="6858000" cy="203056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63400"/>
            <a:ext cx="6858000" cy="140816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0499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7782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0525"/>
            <a:ext cx="1971675" cy="494275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0525"/>
            <a:ext cx="5800725" cy="494275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4148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5882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54069"/>
            <a:ext cx="7886700" cy="242614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903169"/>
            <a:ext cx="7886700" cy="12758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1420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52626"/>
            <a:ext cx="3886200" cy="3700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52626"/>
            <a:ext cx="3886200" cy="37006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2318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10526"/>
            <a:ext cx="7886700" cy="112734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29767"/>
            <a:ext cx="3868340" cy="70070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30473"/>
            <a:ext cx="3868340" cy="3133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9767"/>
            <a:ext cx="3887391" cy="70070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30473"/>
            <a:ext cx="3887391" cy="3133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9857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6999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7787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8832"/>
            <a:ext cx="2949178" cy="136091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39769"/>
            <a:ext cx="4629150" cy="414483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49743"/>
            <a:ext cx="2949178" cy="32416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29345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8832"/>
            <a:ext cx="2949178" cy="136091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39769"/>
            <a:ext cx="4629150" cy="4144838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49743"/>
            <a:ext cx="2949178" cy="32416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8971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0526"/>
            <a:ext cx="7886700" cy="112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52626"/>
            <a:ext cx="7886700" cy="370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405841"/>
            <a:ext cx="2057400" cy="310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96997-1811-458A-B858-185AEB445614}" type="datetimeFigureOut">
              <a:rPr lang="ca-ES" smtClean="0"/>
              <a:t>3/2/2023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405841"/>
            <a:ext cx="3086100" cy="310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405841"/>
            <a:ext cx="2057400" cy="310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BBDFF-79E2-46ED-86E0-C5E32925C10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3283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sYV4FW3RDaA?feature=oembed" TargetMode="External"/><Relationship Id="rId6" Type="http://schemas.openxmlformats.org/officeDocument/2006/relationships/image" Target="../media/image34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hyperlink" Target="https://hdsr.mitpress.mit.edu/pub/9qtvk9qi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10" Type="http://schemas.openxmlformats.org/officeDocument/2006/relationships/image" Target="../media/image15.jpeg"/><Relationship Id="rId4" Type="http://schemas.microsoft.com/office/2007/relationships/hdphoto" Target="../media/hdphoto1.wdp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31A19F0-0D52-F24B-8B10-7DF403BC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41" y="-1"/>
            <a:ext cx="9198041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2E2335-AB27-A4F8-2724-A9F157F5B59B}"/>
              </a:ext>
            </a:extLst>
          </p:cNvPr>
          <p:cNvSpPr/>
          <p:nvPr/>
        </p:nvSpPr>
        <p:spPr>
          <a:xfrm>
            <a:off x="150218" y="3043812"/>
            <a:ext cx="4133159" cy="2592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11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66B08-92B6-9F7E-5C71-B3C20A362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3147061"/>
            <a:ext cx="3970020" cy="2367914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ca-ES" sz="3600" dirty="0" err="1">
                <a:latin typeface="Avenir Next LT Pro Light (Headings)"/>
              </a:rPr>
              <a:t>Cyclists</a:t>
            </a:r>
            <a:r>
              <a:rPr lang="ca-ES" sz="3600" dirty="0">
                <a:latin typeface="Avenir Next LT Pro Light (Headings)"/>
              </a:rPr>
              <a:t> </a:t>
            </a:r>
            <a:r>
              <a:rPr lang="ca-ES" sz="3600" dirty="0" err="1">
                <a:latin typeface="Avenir Next LT Pro Light (Headings)"/>
              </a:rPr>
              <a:t>involved</a:t>
            </a:r>
            <a:r>
              <a:rPr lang="ca-ES" sz="3600" dirty="0">
                <a:latin typeface="Avenir Next LT Pro Light (Headings)"/>
              </a:rPr>
              <a:t> in </a:t>
            </a:r>
            <a:r>
              <a:rPr lang="ca-ES" sz="3600" dirty="0" err="1">
                <a:latin typeface="Avenir Next LT Pro Light (Headings)"/>
              </a:rPr>
              <a:t>traffic</a:t>
            </a:r>
            <a:r>
              <a:rPr lang="ca-ES" sz="3600" dirty="0">
                <a:latin typeface="Avenir Next LT Pro Light (Headings)"/>
              </a:rPr>
              <a:t> </a:t>
            </a:r>
            <a:r>
              <a:rPr lang="ca-ES" sz="3600" dirty="0" err="1">
                <a:latin typeface="Avenir Next LT Pro Light (Headings)"/>
              </a:rPr>
              <a:t>crashes</a:t>
            </a:r>
            <a:r>
              <a:rPr lang="ca-ES" sz="3600" dirty="0">
                <a:latin typeface="Avenir Next LT Pro Light (Headings)"/>
              </a:rPr>
              <a:t> in </a:t>
            </a:r>
            <a:r>
              <a:rPr lang="ca-ES" sz="3600" dirty="0" err="1">
                <a:latin typeface="Avenir Next LT Pro Light (Headings)"/>
              </a:rPr>
              <a:t>Catalonia</a:t>
            </a:r>
            <a:br>
              <a:rPr lang="ca-ES" sz="3600" dirty="0">
                <a:latin typeface="Avenir Next LT Pro Light (Headings)"/>
              </a:rPr>
            </a:br>
            <a:br>
              <a:rPr lang="ca-ES" sz="1000" dirty="0">
                <a:latin typeface="Avenir Next LT Pro Light (Headings)"/>
              </a:rPr>
            </a:br>
            <a:br>
              <a:rPr lang="ca-ES" sz="1978" dirty="0">
                <a:latin typeface="Avenir Next LT Pro Light (Headings)"/>
              </a:rPr>
            </a:br>
            <a:endParaRPr lang="ca-ES" sz="2225" dirty="0">
              <a:latin typeface="Avenir Next LT Pro Light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8FAEF-AF8E-3321-230B-473D3B02B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6437" y="5442043"/>
            <a:ext cx="1797345" cy="287436"/>
          </a:xfrm>
        </p:spPr>
        <p:txBody>
          <a:bodyPr>
            <a:noAutofit/>
          </a:bodyPr>
          <a:lstStyle/>
          <a:p>
            <a:r>
              <a:rPr lang="ca-ES" sz="1200" dirty="0">
                <a:solidFill>
                  <a:schemeClr val="bg1"/>
                </a:solidFill>
                <a:latin typeface="Avenir Next LT Pro Light (Headings)"/>
              </a:rPr>
              <a:t>Final Project – 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BE73E-26DC-6DE6-425C-ABA45F0FF009}"/>
              </a:ext>
            </a:extLst>
          </p:cNvPr>
          <p:cNvSpPr txBox="1"/>
          <p:nvPr/>
        </p:nvSpPr>
        <p:spPr>
          <a:xfrm>
            <a:off x="778669" y="5019139"/>
            <a:ext cx="3286125" cy="263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13" dirty="0" err="1">
                <a:latin typeface="Avenir Next LT Pro Light (Headings)"/>
              </a:rPr>
              <a:t>Created</a:t>
            </a:r>
            <a:r>
              <a:rPr lang="ca-ES" sz="1113" dirty="0">
                <a:latin typeface="Avenir Next LT Pro Light (Headings)"/>
              </a:rPr>
              <a:t> </a:t>
            </a:r>
            <a:r>
              <a:rPr lang="ca-ES" sz="1113" dirty="0" err="1">
                <a:latin typeface="Avenir Next LT Pro Light (Headings)"/>
              </a:rPr>
              <a:t>by</a:t>
            </a:r>
            <a:r>
              <a:rPr lang="ca-ES" sz="1113" dirty="0">
                <a:latin typeface="Avenir Next LT Pro Light (Headings)"/>
              </a:rPr>
              <a:t> Joan Vendrell  (</a:t>
            </a:r>
            <a:r>
              <a:rPr lang="ca-ES" sz="1113" dirty="0" err="1">
                <a:latin typeface="Avenir Next LT Pro Light (Headings)"/>
              </a:rPr>
              <a:t>February</a:t>
            </a:r>
            <a:r>
              <a:rPr lang="ca-ES" sz="1113" dirty="0">
                <a:latin typeface="Avenir Next LT Pro Light (Headings)"/>
              </a:rPr>
              <a:t> 2023)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53979-E1F4-CCFA-052E-4B322D38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52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2ABCA-94C5-6C52-A714-4A2142BE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8" y="1026231"/>
            <a:ext cx="8752684" cy="3677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3C727-6ABB-4D7A-09FC-8131CF4BA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71" y="5386049"/>
            <a:ext cx="362741" cy="39296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E99C1C4-D8E4-095C-ABC0-8002EAC2415D}"/>
              </a:ext>
            </a:extLst>
          </p:cNvPr>
          <p:cNvSpPr txBox="1">
            <a:spLocks/>
          </p:cNvSpPr>
          <p:nvPr/>
        </p:nvSpPr>
        <p:spPr>
          <a:xfrm>
            <a:off x="7445227" y="5485181"/>
            <a:ext cx="1797345" cy="28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200" dirty="0">
                <a:latin typeface="Avenir Next LT Pro Light (Headings)"/>
              </a:rPr>
              <a:t>Final Project – 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23A2C2-BDA5-C714-CB46-34728DCBE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212" y="172467"/>
            <a:ext cx="1219200" cy="400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BB1C1-0686-8575-39A2-E8FC4FBF5F76}"/>
              </a:ext>
            </a:extLst>
          </p:cNvPr>
          <p:cNvSpPr txBox="1"/>
          <p:nvPr/>
        </p:nvSpPr>
        <p:spPr>
          <a:xfrm>
            <a:off x="2017902" y="459033"/>
            <a:ext cx="510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Accidents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by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hours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and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weekdays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5EE235-CA02-E750-7CF1-5B8306EC28A1}"/>
              </a:ext>
            </a:extLst>
          </p:cNvPr>
          <p:cNvSpPr/>
          <p:nvPr/>
        </p:nvSpPr>
        <p:spPr>
          <a:xfrm>
            <a:off x="8092440" y="1226820"/>
            <a:ext cx="251460" cy="347649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B3909-DF2E-6FA9-38A7-448B3F191D59}"/>
              </a:ext>
            </a:extLst>
          </p:cNvPr>
          <p:cNvSpPr txBox="1"/>
          <p:nvPr/>
        </p:nvSpPr>
        <p:spPr>
          <a:xfrm>
            <a:off x="609600" y="4861522"/>
            <a:ext cx="1196341" cy="64633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Resting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time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but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not</a:t>
            </a:r>
            <a:r>
              <a:rPr lang="ca-ES" sz="1200" dirty="0">
                <a:latin typeface="Avenir Next LT Pro Light (body)"/>
              </a:rPr>
              <a:t> in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urban</a:t>
            </a:r>
            <a:r>
              <a:rPr lang="ca-ES" sz="1200" dirty="0">
                <a:latin typeface="Avenir Next LT Pro Light (body)"/>
              </a:rPr>
              <a:t> zones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7DC9DF-521E-267B-0694-4224C3F60172}"/>
              </a:ext>
            </a:extLst>
          </p:cNvPr>
          <p:cNvSpPr/>
          <p:nvPr/>
        </p:nvSpPr>
        <p:spPr>
          <a:xfrm>
            <a:off x="609600" y="1026231"/>
            <a:ext cx="1196340" cy="367708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7DD446-57DB-2EA8-52F2-F4FE7900CB55}"/>
              </a:ext>
            </a:extLst>
          </p:cNvPr>
          <p:cNvSpPr txBox="1"/>
          <p:nvPr/>
        </p:nvSpPr>
        <p:spPr>
          <a:xfrm>
            <a:off x="7008496" y="4806244"/>
            <a:ext cx="2135504" cy="46166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Sunday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morning</a:t>
            </a:r>
            <a:r>
              <a:rPr lang="ca-ES" sz="1200" dirty="0">
                <a:latin typeface="Avenir Next LT Pro Light (body)"/>
              </a:rPr>
              <a:t> is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most </a:t>
            </a:r>
            <a:r>
              <a:rPr lang="ca-ES" sz="1200" dirty="0" err="1">
                <a:latin typeface="Avenir Next LT Pro Light (body)"/>
              </a:rPr>
              <a:t>favorite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time</a:t>
            </a:r>
            <a:r>
              <a:rPr lang="ca-ES" sz="1200" dirty="0">
                <a:latin typeface="Avenir Next LT Pro Light (body)"/>
              </a:rPr>
              <a:t> to </a:t>
            </a:r>
            <a:r>
              <a:rPr lang="ca-ES" sz="1200" dirty="0" err="1">
                <a:latin typeface="Avenir Next LT Pro Light (body)"/>
              </a:rPr>
              <a:t>go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cycling</a:t>
            </a:r>
            <a:endParaRPr lang="ca-ES" sz="1200" dirty="0">
              <a:latin typeface="Avenir Next LT Pro Light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996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17" grpId="0" animBg="1"/>
      <p:bldP spid="17" grpId="1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839606-2E3E-6A21-1E3E-27729366D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18" y="844508"/>
            <a:ext cx="4329232" cy="47242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F9B620-C51D-1FF8-6AF6-B61F29940078}"/>
              </a:ext>
            </a:extLst>
          </p:cNvPr>
          <p:cNvSpPr txBox="1"/>
          <p:nvPr/>
        </p:nvSpPr>
        <p:spPr>
          <a:xfrm>
            <a:off x="6996343" y="3318205"/>
            <a:ext cx="1878821" cy="193899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There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are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more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types</a:t>
            </a:r>
            <a:r>
              <a:rPr lang="ca-ES" sz="1200" dirty="0">
                <a:latin typeface="Avenir Next LT Pro Light (body)"/>
              </a:rPr>
              <a:t> of obstacles for </a:t>
            </a:r>
            <a:r>
              <a:rPr lang="ca-ES" sz="1200" dirty="0" err="1">
                <a:latin typeface="Avenir Next LT Pro Light (body)"/>
              </a:rPr>
              <a:t>riders</a:t>
            </a:r>
            <a:r>
              <a:rPr lang="ca-ES" sz="1200" dirty="0">
                <a:latin typeface="Avenir Next LT Pro Light (body)"/>
              </a:rPr>
              <a:t>.</a:t>
            </a:r>
          </a:p>
          <a:p>
            <a:pPr algn="just"/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3C727-6ABB-4D7A-09FC-8131CF4BA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E99C1C4-D8E4-095C-ABC0-8002EAC2415D}"/>
              </a:ext>
            </a:extLst>
          </p:cNvPr>
          <p:cNvSpPr txBox="1">
            <a:spLocks/>
          </p:cNvSpPr>
          <p:nvPr/>
        </p:nvSpPr>
        <p:spPr>
          <a:xfrm>
            <a:off x="7346655" y="5477764"/>
            <a:ext cx="1797345" cy="28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200" dirty="0">
                <a:latin typeface="Avenir Next LT Pro Light (Headings)"/>
              </a:rPr>
              <a:t>Final Project – 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23A2C2-BDA5-C714-CB46-34728DCBE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212" y="172467"/>
            <a:ext cx="1219200" cy="400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BB1C1-0686-8575-39A2-E8FC4FBF5F76}"/>
              </a:ext>
            </a:extLst>
          </p:cNvPr>
          <p:cNvSpPr txBox="1"/>
          <p:nvPr/>
        </p:nvSpPr>
        <p:spPr>
          <a:xfrm>
            <a:off x="2177965" y="308560"/>
            <a:ext cx="510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Accidents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by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type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of vehicle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BF8EDB-C88E-507F-7D21-C5DDF022584A}"/>
              </a:ext>
            </a:extLst>
          </p:cNvPr>
          <p:cNvSpPr/>
          <p:nvPr/>
        </p:nvSpPr>
        <p:spPr>
          <a:xfrm>
            <a:off x="3033333" y="1121569"/>
            <a:ext cx="411577" cy="44471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B3909-DF2E-6FA9-38A7-448B3F191D59}"/>
              </a:ext>
            </a:extLst>
          </p:cNvPr>
          <p:cNvSpPr txBox="1"/>
          <p:nvPr/>
        </p:nvSpPr>
        <p:spPr>
          <a:xfrm>
            <a:off x="155677" y="1379213"/>
            <a:ext cx="1878821" cy="341632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>
                <a:latin typeface="Avenir Next LT Pro Light (body)"/>
              </a:rPr>
              <a:t>Cars </a:t>
            </a:r>
            <a:r>
              <a:rPr lang="ca-ES" sz="1200" dirty="0" err="1">
                <a:latin typeface="Avenir Next LT Pro Light (body)"/>
              </a:rPr>
              <a:t>need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more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space</a:t>
            </a:r>
            <a:r>
              <a:rPr lang="ca-ES" sz="1200" dirty="0">
                <a:latin typeface="Avenir Next LT Pro Light (body)"/>
              </a:rPr>
              <a:t> to </a:t>
            </a:r>
            <a:r>
              <a:rPr lang="ca-ES" sz="1200" dirty="0" err="1">
                <a:latin typeface="Avenir Next LT Pro Light (body)"/>
              </a:rPr>
              <a:t>overtake</a:t>
            </a:r>
            <a:r>
              <a:rPr lang="ca-ES" sz="1200" dirty="0">
                <a:latin typeface="Avenir Next LT Pro Light (body)"/>
              </a:rPr>
              <a:t> a </a:t>
            </a:r>
            <a:r>
              <a:rPr lang="ca-ES" sz="1200" dirty="0" err="1">
                <a:latin typeface="Avenir Next LT Pro Light (body)"/>
              </a:rPr>
              <a:t>clyclist</a:t>
            </a:r>
            <a:r>
              <a:rPr lang="ca-ES" sz="1200" dirty="0">
                <a:latin typeface="Avenir Next LT Pro Light (body)"/>
              </a:rPr>
              <a:t>.</a:t>
            </a: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pPr algn="ctr"/>
            <a:r>
              <a:rPr lang="ca-ES" sz="1200" dirty="0">
                <a:latin typeface="Avenir Next LT Pro Light (body)"/>
              </a:rPr>
              <a:t>Most of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times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drivers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not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respect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rules</a:t>
            </a:r>
            <a:r>
              <a:rPr lang="ca-ES" sz="1200" dirty="0">
                <a:latin typeface="Avenir Next LT Pro Light (body)"/>
              </a:rPr>
              <a:t>.</a:t>
            </a: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69FA0-060F-6C79-3678-5DC78C4F67A4}"/>
              </a:ext>
            </a:extLst>
          </p:cNvPr>
          <p:cNvSpPr/>
          <p:nvPr/>
        </p:nvSpPr>
        <p:spPr>
          <a:xfrm>
            <a:off x="5364957" y="3721895"/>
            <a:ext cx="1331119" cy="184682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2292" name="Picture 4" descr="Eres un nuevo ciclista urbano? Diez consejos de expertos para el mejor debut">
            <a:extLst>
              <a:ext uri="{FF2B5EF4-FFF2-40B4-BE49-F238E27FC236}">
                <a16:creationId xmlns:a16="http://schemas.microsoft.com/office/drawing/2014/main" id="{D1804336-A429-4097-D1C5-24120B07F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054" y="3936823"/>
            <a:ext cx="1533398" cy="102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arretera del Garraf: ¿pagar o morir?">
            <a:extLst>
              <a:ext uri="{FF2B5EF4-FFF2-40B4-BE49-F238E27FC236}">
                <a16:creationId xmlns:a16="http://schemas.microsoft.com/office/drawing/2014/main" id="{E084FB03-B7BD-B567-B05E-7B475DE96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0" y="1901989"/>
            <a:ext cx="1572794" cy="102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istancia lateral de seguridad a la hora de adelantar a un ciclista,  ¿pisando línea continua, si/no?...">
            <a:extLst>
              <a:ext uri="{FF2B5EF4-FFF2-40B4-BE49-F238E27FC236}">
                <a16:creationId xmlns:a16="http://schemas.microsoft.com/office/drawing/2014/main" id="{6BE2CF3F-6BBD-FF05-0E26-541FAD6D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5" y="3793054"/>
            <a:ext cx="1650061" cy="87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2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2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62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4" grpId="1" animBg="1"/>
      <p:bldP spid="6" grpId="0" animBg="1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A3C727-6ABB-4D7A-09FC-8131CF4BA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E99C1C4-D8E4-095C-ABC0-8002EAC2415D}"/>
              </a:ext>
            </a:extLst>
          </p:cNvPr>
          <p:cNvSpPr txBox="1">
            <a:spLocks/>
          </p:cNvSpPr>
          <p:nvPr/>
        </p:nvSpPr>
        <p:spPr>
          <a:xfrm>
            <a:off x="7346655" y="5477764"/>
            <a:ext cx="1797345" cy="28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200" dirty="0">
                <a:latin typeface="Avenir Next LT Pro Light (Headings)"/>
              </a:rPr>
              <a:t>Final Project – 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97DEA0-B4C3-0D65-4561-2D613A8FB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164" y="2815585"/>
            <a:ext cx="5675621" cy="2661874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E8C0F-65FE-D003-BEF5-3FD60D6DF1EA}"/>
              </a:ext>
            </a:extLst>
          </p:cNvPr>
          <p:cNvSpPr txBox="1"/>
          <p:nvPr/>
        </p:nvSpPr>
        <p:spPr>
          <a:xfrm>
            <a:off x="560082" y="1277263"/>
            <a:ext cx="1396361" cy="46166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Number</a:t>
            </a:r>
            <a:r>
              <a:rPr lang="ca-ES" sz="1200" dirty="0">
                <a:latin typeface="Avenir Next LT Pro Light (body)"/>
              </a:rPr>
              <a:t> of </a:t>
            </a:r>
            <a:r>
              <a:rPr lang="ca-ES" sz="1200" dirty="0" err="1">
                <a:latin typeface="Avenir Next LT Pro Light (body)"/>
              </a:rPr>
              <a:t>licences</a:t>
            </a:r>
            <a:r>
              <a:rPr lang="ca-ES" sz="1200" dirty="0">
                <a:latin typeface="Avenir Next LT Pro Light (body)"/>
              </a:rPr>
              <a:t> per </a:t>
            </a:r>
            <a:r>
              <a:rPr lang="ca-ES" sz="1200" dirty="0" err="1">
                <a:latin typeface="Avenir Next LT Pro Light (body)"/>
              </a:rPr>
              <a:t>year</a:t>
            </a:r>
            <a:endParaRPr lang="ca-ES" sz="1200" dirty="0">
              <a:latin typeface="Avenir Next LT Pro Light (body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EBD10-4463-8D27-9FEB-B356786FB13B}"/>
              </a:ext>
            </a:extLst>
          </p:cNvPr>
          <p:cNvSpPr txBox="1"/>
          <p:nvPr/>
        </p:nvSpPr>
        <p:spPr>
          <a:xfrm>
            <a:off x="560081" y="3774338"/>
            <a:ext cx="1396361" cy="64633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Number</a:t>
            </a:r>
            <a:r>
              <a:rPr lang="ca-ES" sz="1200" dirty="0">
                <a:latin typeface="Avenir Next LT Pro Light (body)"/>
              </a:rPr>
              <a:t> of accidents </a:t>
            </a:r>
            <a:r>
              <a:rPr lang="ca-ES" sz="1200" dirty="0" err="1">
                <a:latin typeface="Avenir Next LT Pro Light (body)"/>
              </a:rPr>
              <a:t>only</a:t>
            </a:r>
            <a:r>
              <a:rPr lang="ca-ES" sz="1200" dirty="0">
                <a:latin typeface="Avenir Next LT Pro Light (body)"/>
              </a:rPr>
              <a:t> on </a:t>
            </a:r>
            <a:r>
              <a:rPr lang="ca-ES" sz="1200" dirty="0" err="1">
                <a:latin typeface="Avenir Next LT Pro Light (body)"/>
              </a:rPr>
              <a:t>roads</a:t>
            </a:r>
            <a:endParaRPr lang="ca-ES" sz="1200" dirty="0">
              <a:latin typeface="Avenir Next LT Pro Light (body)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12E977-7D57-E80C-88F9-FCACF20C8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356" y="254363"/>
            <a:ext cx="5509702" cy="2661874"/>
          </a:xfrm>
          <a:prstGeom prst="rect">
            <a:avLst/>
          </a:prstGeom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C0E78A-CBDE-7E3B-B5BC-28E004DF0398}"/>
              </a:ext>
            </a:extLst>
          </p:cNvPr>
          <p:cNvSpPr/>
          <p:nvPr/>
        </p:nvSpPr>
        <p:spPr>
          <a:xfrm>
            <a:off x="6501629" y="135731"/>
            <a:ext cx="411577" cy="5442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0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6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31A19F0-0D52-F24B-8B10-7DF403BC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98041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66B08-92B6-9F7E-5C71-B3C20A362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6771" y="3354154"/>
            <a:ext cx="5166122" cy="2214561"/>
          </a:xfr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ca-ES" sz="6000" b="1" dirty="0" err="1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Conclusion</a:t>
            </a:r>
            <a:br>
              <a:rPr lang="ca-ES" sz="3600" dirty="0">
                <a:solidFill>
                  <a:schemeClr val="bg1"/>
                </a:solidFill>
                <a:latin typeface="Avenir Next LT Pro Light (Headings)"/>
              </a:rPr>
            </a:br>
            <a:br>
              <a:rPr lang="ca-ES" sz="1000" dirty="0">
                <a:solidFill>
                  <a:schemeClr val="bg1"/>
                </a:solidFill>
                <a:latin typeface="Avenir Next LT Pro Light (Headings)"/>
              </a:rPr>
            </a:br>
            <a:br>
              <a:rPr lang="ca-ES" sz="1978" dirty="0">
                <a:solidFill>
                  <a:schemeClr val="bg1"/>
                </a:solidFill>
                <a:latin typeface="Avenir Next LT Pro Light (Headings)"/>
              </a:rPr>
            </a:br>
            <a:endParaRPr lang="ca-ES" sz="2225" dirty="0">
              <a:solidFill>
                <a:schemeClr val="bg1"/>
              </a:solidFill>
              <a:latin typeface="Avenir Next LT Pro Light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8FAEF-AF8E-3321-230B-473D3B02B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6437" y="5442043"/>
            <a:ext cx="1797345" cy="287436"/>
          </a:xfrm>
        </p:spPr>
        <p:txBody>
          <a:bodyPr>
            <a:noAutofit/>
          </a:bodyPr>
          <a:lstStyle/>
          <a:p>
            <a:r>
              <a:rPr lang="ca-ES" sz="1200" dirty="0">
                <a:solidFill>
                  <a:schemeClr val="bg1"/>
                </a:solidFill>
                <a:latin typeface="Avenir Next LT Pro Light (Headings)"/>
              </a:rPr>
              <a:t>Final Project – 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53979-E1F4-CCFA-052E-4B322D38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71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31A19F0-0D52-F24B-8B10-7DF403BC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98041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B8FAEF-AF8E-3321-230B-473D3B02B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6437" y="5442043"/>
            <a:ext cx="1797345" cy="287436"/>
          </a:xfrm>
        </p:spPr>
        <p:txBody>
          <a:bodyPr>
            <a:noAutofit/>
          </a:bodyPr>
          <a:lstStyle/>
          <a:p>
            <a:r>
              <a:rPr lang="ca-ES" sz="1200" dirty="0">
                <a:solidFill>
                  <a:schemeClr val="bg1"/>
                </a:solidFill>
                <a:latin typeface="Avenir Next LT Pro Light (Headings)"/>
              </a:rPr>
              <a:t>Final Project – 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53979-E1F4-CCFA-052E-4B322D38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975753-5BF3-B4E8-3FF1-24C565C9A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35744"/>
            <a:ext cx="6858000" cy="3464720"/>
          </a:xfrm>
          <a:solidFill>
            <a:srgbClr val="E7E6E6">
              <a:alpha val="87059"/>
            </a:srgbClr>
          </a:solidFill>
        </p:spPr>
        <p:txBody>
          <a:bodyPr>
            <a:noAutofit/>
          </a:bodyPr>
          <a:lstStyle/>
          <a:p>
            <a:pPr algn="l"/>
            <a:r>
              <a:rPr lang="ca-ES" sz="2800" dirty="0">
                <a:latin typeface="Avenir Next LT Pro Light (body)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AD46F-88DB-5FA0-6C43-7BDE7909DDBB}"/>
              </a:ext>
            </a:extLst>
          </p:cNvPr>
          <p:cNvSpPr txBox="1"/>
          <p:nvPr/>
        </p:nvSpPr>
        <p:spPr>
          <a:xfrm>
            <a:off x="1210490" y="1509363"/>
            <a:ext cx="671192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sz="2400" dirty="0" err="1">
                <a:latin typeface="Avenir Next LT Pro Light (body)"/>
              </a:rPr>
              <a:t>Try</a:t>
            </a:r>
            <a:r>
              <a:rPr lang="ca-ES" sz="2400" dirty="0">
                <a:latin typeface="Avenir Next LT Pro Light (body)"/>
              </a:rPr>
              <a:t> to do </a:t>
            </a:r>
            <a:r>
              <a:rPr lang="ca-ES" sz="2400" dirty="0" err="1">
                <a:latin typeface="Avenir Next LT Pro Light (body)"/>
              </a:rPr>
              <a:t>cycling</a:t>
            </a:r>
            <a:r>
              <a:rPr lang="ca-ES" sz="2400" dirty="0">
                <a:latin typeface="Avenir Next LT Pro Light (body)"/>
              </a:rPr>
              <a:t> in rural </a:t>
            </a:r>
            <a:r>
              <a:rPr lang="ca-ES" sz="2400" dirty="0" err="1">
                <a:latin typeface="Avenir Next LT Pro Light (body)"/>
              </a:rPr>
              <a:t>areas</a:t>
            </a:r>
            <a:r>
              <a:rPr lang="ca-ES" sz="2400" dirty="0">
                <a:latin typeface="Avenir Next LT Pro Light (body)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C152-AA0B-BD0F-24EA-165584975380}"/>
              </a:ext>
            </a:extLst>
          </p:cNvPr>
          <p:cNvSpPr txBox="1"/>
          <p:nvPr/>
        </p:nvSpPr>
        <p:spPr>
          <a:xfrm>
            <a:off x="1210490" y="948409"/>
            <a:ext cx="671192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sz="2400" dirty="0" err="1">
                <a:latin typeface="Avenir Next LT Pro Light (body)"/>
              </a:rPr>
              <a:t>Avoid</a:t>
            </a:r>
            <a:r>
              <a:rPr lang="ca-ES" sz="2400" dirty="0">
                <a:latin typeface="Avenir Next LT Pro Light (body)"/>
              </a:rPr>
              <a:t> to do </a:t>
            </a:r>
            <a:r>
              <a:rPr lang="ca-ES" sz="2400" dirty="0" err="1">
                <a:latin typeface="Avenir Next LT Pro Light (body)"/>
              </a:rPr>
              <a:t>cycling</a:t>
            </a:r>
            <a:r>
              <a:rPr lang="ca-ES" sz="2400" dirty="0">
                <a:latin typeface="Avenir Next LT Pro Light (body)"/>
              </a:rPr>
              <a:t> on </a:t>
            </a:r>
            <a:r>
              <a:rPr lang="ca-ES" sz="2400" dirty="0" err="1">
                <a:latin typeface="Avenir Next LT Pro Light (body)"/>
              </a:rPr>
              <a:t>Sunday</a:t>
            </a:r>
            <a:r>
              <a:rPr lang="ca-ES" sz="2400" dirty="0">
                <a:latin typeface="Avenir Next LT Pro Light (body)"/>
              </a:rPr>
              <a:t> </a:t>
            </a:r>
            <a:r>
              <a:rPr lang="ca-ES" sz="2400" dirty="0" err="1">
                <a:latin typeface="Avenir Next LT Pro Light (body)"/>
              </a:rPr>
              <a:t>morning</a:t>
            </a:r>
            <a:r>
              <a:rPr lang="ca-ES" sz="2400" dirty="0">
                <a:latin typeface="Avenir Next LT Pro Light (body)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2B1F8-7AE9-84BD-5F49-AABD718172AA}"/>
              </a:ext>
            </a:extLst>
          </p:cNvPr>
          <p:cNvSpPr txBox="1"/>
          <p:nvPr/>
        </p:nvSpPr>
        <p:spPr>
          <a:xfrm>
            <a:off x="1210491" y="404298"/>
            <a:ext cx="671192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sz="2400" dirty="0" err="1">
                <a:latin typeface="Avenir Next LT Pro Light (body)"/>
              </a:rPr>
              <a:t>Build</a:t>
            </a:r>
            <a:r>
              <a:rPr lang="ca-ES" sz="2400" dirty="0">
                <a:latin typeface="Avenir Next LT Pro Light (body)"/>
              </a:rPr>
              <a:t> </a:t>
            </a:r>
            <a:r>
              <a:rPr lang="ca-ES" sz="2400" dirty="0" err="1">
                <a:latin typeface="Avenir Next LT Pro Light (body)"/>
              </a:rPr>
              <a:t>more</a:t>
            </a:r>
            <a:r>
              <a:rPr lang="ca-ES" sz="2400" dirty="0">
                <a:latin typeface="Avenir Next LT Pro Light (body)"/>
              </a:rPr>
              <a:t> </a:t>
            </a:r>
            <a:r>
              <a:rPr lang="ca-ES" sz="2400" dirty="0" err="1">
                <a:latin typeface="Avenir Next LT Pro Light (body)"/>
              </a:rPr>
              <a:t>bikeways</a:t>
            </a:r>
            <a:r>
              <a:rPr lang="ca-ES" sz="2400" dirty="0">
                <a:latin typeface="Avenir Next LT Pro Light (body)"/>
              </a:rPr>
              <a:t> in </a:t>
            </a:r>
            <a:r>
              <a:rPr lang="ca-ES" sz="2400" dirty="0" err="1">
                <a:latin typeface="Avenir Next LT Pro Light (body)"/>
              </a:rPr>
              <a:t>the</a:t>
            </a:r>
            <a:r>
              <a:rPr lang="ca-ES" sz="2400" dirty="0">
                <a:latin typeface="Avenir Next LT Pro Light (body)"/>
              </a:rPr>
              <a:t> </a:t>
            </a:r>
            <a:r>
              <a:rPr lang="ca-ES" sz="2400" dirty="0" err="1">
                <a:latin typeface="Avenir Next LT Pro Light (body)"/>
              </a:rPr>
              <a:t>urban</a:t>
            </a:r>
            <a:r>
              <a:rPr lang="ca-ES" sz="2400" dirty="0">
                <a:latin typeface="Avenir Next LT Pro Light (body)"/>
              </a:rPr>
              <a:t> </a:t>
            </a:r>
            <a:r>
              <a:rPr lang="ca-ES" sz="2400" dirty="0" err="1">
                <a:latin typeface="Avenir Next LT Pro Light (body)"/>
              </a:rPr>
              <a:t>areas</a:t>
            </a:r>
            <a:r>
              <a:rPr lang="ca-ES" sz="2400" dirty="0">
                <a:latin typeface="Avenir Next LT Pro Light (body)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39AC9-FF23-81FF-0C64-63FFCEFDE847}"/>
              </a:ext>
            </a:extLst>
          </p:cNvPr>
          <p:cNvSpPr txBox="1"/>
          <p:nvPr/>
        </p:nvSpPr>
        <p:spPr>
          <a:xfrm>
            <a:off x="1243056" y="2119136"/>
            <a:ext cx="671192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sz="2400" dirty="0" err="1">
                <a:latin typeface="Avenir Next LT Pro Light (body)"/>
              </a:rPr>
              <a:t>Missing</a:t>
            </a:r>
            <a:r>
              <a:rPr lang="ca-ES" sz="2400" dirty="0">
                <a:latin typeface="Avenir Next LT Pro Light (body)"/>
              </a:rPr>
              <a:t> data </a:t>
            </a:r>
            <a:r>
              <a:rPr lang="ca-ES" sz="2400" dirty="0" err="1">
                <a:latin typeface="Avenir Next LT Pro Light (body)"/>
              </a:rPr>
              <a:t>about</a:t>
            </a:r>
            <a:r>
              <a:rPr lang="ca-ES" sz="2400" dirty="0">
                <a:latin typeface="Avenir Next LT Pro Light (body)"/>
              </a:rPr>
              <a:t> </a:t>
            </a:r>
            <a:r>
              <a:rPr lang="ca-ES" sz="2400" dirty="0" err="1">
                <a:latin typeface="Avenir Next LT Pro Light (body)"/>
              </a:rPr>
              <a:t>speed</a:t>
            </a:r>
            <a:r>
              <a:rPr lang="ca-ES" sz="2400" dirty="0">
                <a:latin typeface="Avenir Next LT Pro Light (body)"/>
              </a:rPr>
              <a:t> in </a:t>
            </a:r>
            <a:r>
              <a:rPr lang="ca-ES" sz="2400" dirty="0" err="1">
                <a:latin typeface="Avenir Next LT Pro Light (body)"/>
              </a:rPr>
              <a:t>the</a:t>
            </a:r>
            <a:r>
              <a:rPr lang="ca-ES" sz="2400" dirty="0">
                <a:latin typeface="Avenir Next LT Pro Light (body)"/>
              </a:rPr>
              <a:t> data set.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D73F0-62B2-71B7-E62E-BF116AF66EA5}"/>
              </a:ext>
            </a:extLst>
          </p:cNvPr>
          <p:cNvSpPr txBox="1"/>
          <p:nvPr/>
        </p:nvSpPr>
        <p:spPr>
          <a:xfrm>
            <a:off x="1210491" y="2680090"/>
            <a:ext cx="6790509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sz="2400" dirty="0" err="1">
                <a:latin typeface="Avenir Next LT Pro Light (body)"/>
              </a:rPr>
              <a:t>Missing</a:t>
            </a:r>
            <a:r>
              <a:rPr lang="ca-ES" sz="2400" dirty="0">
                <a:latin typeface="Avenir Next LT Pro Light (body)"/>
              </a:rPr>
              <a:t> </a:t>
            </a:r>
            <a:r>
              <a:rPr lang="ca-ES" sz="2400" dirty="0" err="1">
                <a:latin typeface="Avenir Next LT Pro Light (body)"/>
              </a:rPr>
              <a:t>information</a:t>
            </a:r>
            <a:r>
              <a:rPr lang="ca-ES" sz="2400" dirty="0">
                <a:latin typeface="Avenir Next LT Pro Light (body)"/>
              </a:rPr>
              <a:t> </a:t>
            </a:r>
            <a:r>
              <a:rPr lang="ca-ES" sz="2400" dirty="0" err="1">
                <a:latin typeface="Avenir Next LT Pro Light (body)"/>
              </a:rPr>
              <a:t>about</a:t>
            </a:r>
            <a:r>
              <a:rPr lang="ca-ES" sz="2400" dirty="0">
                <a:latin typeface="Avenir Next LT Pro Light (body)"/>
              </a:rPr>
              <a:t> </a:t>
            </a:r>
            <a:r>
              <a:rPr lang="ca-ES" sz="2400" dirty="0" err="1">
                <a:latin typeface="Avenir Next LT Pro Light (body)"/>
              </a:rPr>
              <a:t>who</a:t>
            </a:r>
            <a:r>
              <a:rPr lang="ca-ES" sz="2400" dirty="0">
                <a:latin typeface="Avenir Next LT Pro Light (body)"/>
              </a:rPr>
              <a:t> </a:t>
            </a:r>
            <a:r>
              <a:rPr lang="ca-ES" sz="2400" dirty="0" err="1">
                <a:latin typeface="Avenir Next LT Pro Light (body)"/>
              </a:rPr>
              <a:t>particularly</a:t>
            </a:r>
            <a:r>
              <a:rPr lang="ca-ES" sz="2400" dirty="0">
                <a:latin typeface="Avenir Next LT Pro Light (body)"/>
              </a:rPr>
              <a:t> die </a:t>
            </a:r>
            <a:r>
              <a:rPr lang="ca-ES" sz="2400" dirty="0" err="1">
                <a:latin typeface="Avenir Next LT Pro Light (body)"/>
              </a:rPr>
              <a:t>when</a:t>
            </a:r>
            <a:r>
              <a:rPr lang="ca-ES" sz="2400" dirty="0">
                <a:latin typeface="Avenir Next LT Pro Light (body)"/>
              </a:rPr>
              <a:t> </a:t>
            </a:r>
            <a:r>
              <a:rPr lang="ca-ES" sz="2400" dirty="0" err="1">
                <a:latin typeface="Avenir Next LT Pro Light (body)"/>
              </a:rPr>
              <a:t>there</a:t>
            </a:r>
            <a:r>
              <a:rPr lang="ca-ES" sz="2400" dirty="0">
                <a:latin typeface="Avenir Next LT Pro Light (body)"/>
              </a:rPr>
              <a:t> is </a:t>
            </a:r>
            <a:r>
              <a:rPr lang="ca-ES" sz="2400" dirty="0" err="1">
                <a:latin typeface="Avenir Next LT Pro Light (body)"/>
              </a:rPr>
              <a:t>an</a:t>
            </a:r>
            <a:r>
              <a:rPr lang="ca-ES" sz="2400" dirty="0">
                <a:latin typeface="Avenir Next LT Pro Light (body)"/>
              </a:rPr>
              <a:t> accident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7ABBEB7-0B95-BEA0-899D-3BF48CD2975B}"/>
              </a:ext>
            </a:extLst>
          </p:cNvPr>
          <p:cNvSpPr txBox="1">
            <a:spLocks/>
          </p:cNvSpPr>
          <p:nvPr/>
        </p:nvSpPr>
        <p:spPr>
          <a:xfrm>
            <a:off x="-285292" y="3610376"/>
            <a:ext cx="5166122" cy="221456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6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Conclusions</a:t>
            </a:r>
            <a:br>
              <a:rPr lang="ca-ES" sz="3600" dirty="0">
                <a:solidFill>
                  <a:schemeClr val="bg1"/>
                </a:solidFill>
                <a:latin typeface="Avenir Next LT Pro Light (Headings)"/>
              </a:rPr>
            </a:br>
            <a:br>
              <a:rPr lang="ca-ES" sz="1000" dirty="0">
                <a:solidFill>
                  <a:schemeClr val="bg1"/>
                </a:solidFill>
                <a:latin typeface="Avenir Next LT Pro Light (Headings)"/>
              </a:rPr>
            </a:br>
            <a:br>
              <a:rPr lang="ca-ES" sz="1978" dirty="0">
                <a:solidFill>
                  <a:schemeClr val="bg1"/>
                </a:solidFill>
                <a:latin typeface="Avenir Next LT Pro Light (Headings)"/>
              </a:rPr>
            </a:br>
            <a:endParaRPr lang="ca-ES" sz="2225" dirty="0">
              <a:solidFill>
                <a:schemeClr val="bg1"/>
              </a:solidFill>
              <a:latin typeface="Avenir Next LT Pro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91415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2" grpId="0" animBg="1"/>
      <p:bldP spid="1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31A19F0-0D52-F24B-8B10-7DF403BC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98041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66B08-92B6-9F7E-5C71-B3C20A362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2413" y="3723438"/>
            <a:ext cx="5166122" cy="2606060"/>
          </a:xfr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ca-ES" sz="6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AI </a:t>
            </a:r>
            <a:br>
              <a:rPr lang="ca-ES" sz="6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</a:br>
            <a:r>
              <a:rPr lang="ca-ES" sz="6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for </a:t>
            </a:r>
            <a:r>
              <a:rPr lang="ca-ES" sz="6000" b="1" dirty="0" err="1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saving</a:t>
            </a:r>
            <a:r>
              <a:rPr lang="ca-ES" sz="6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 </a:t>
            </a:r>
            <a:r>
              <a:rPr lang="ca-ES" sz="6000" b="1" dirty="0" err="1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cyclysts</a:t>
            </a:r>
            <a:br>
              <a:rPr lang="ca-ES" sz="3600" dirty="0">
                <a:solidFill>
                  <a:schemeClr val="bg1"/>
                </a:solidFill>
                <a:latin typeface="Avenir Next LT Pro Light (Headings)"/>
              </a:rPr>
            </a:br>
            <a:br>
              <a:rPr lang="ca-ES" sz="1000" dirty="0">
                <a:solidFill>
                  <a:schemeClr val="bg1"/>
                </a:solidFill>
                <a:latin typeface="Avenir Next LT Pro Light (Headings)"/>
              </a:rPr>
            </a:br>
            <a:br>
              <a:rPr lang="ca-ES" sz="1978" dirty="0">
                <a:solidFill>
                  <a:schemeClr val="bg1"/>
                </a:solidFill>
                <a:latin typeface="Avenir Next LT Pro Light (Headings)"/>
              </a:rPr>
            </a:br>
            <a:endParaRPr lang="ca-ES" sz="2225" dirty="0">
              <a:solidFill>
                <a:schemeClr val="bg1"/>
              </a:solidFill>
              <a:latin typeface="Avenir Next LT Pro Light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8FAEF-AF8E-3321-230B-473D3B02B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6437" y="5442043"/>
            <a:ext cx="1797345" cy="287436"/>
          </a:xfrm>
        </p:spPr>
        <p:txBody>
          <a:bodyPr>
            <a:noAutofit/>
          </a:bodyPr>
          <a:lstStyle/>
          <a:p>
            <a:r>
              <a:rPr lang="ca-ES" sz="1200" dirty="0">
                <a:solidFill>
                  <a:schemeClr val="bg1"/>
                </a:solidFill>
                <a:latin typeface="Avenir Next LT Pro Light (Headings)"/>
              </a:rPr>
              <a:t>Final Project – 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53979-E1F4-CCFA-052E-4B322D38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7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31A19F0-0D52-F24B-8B10-7DF403BC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98041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B8FAEF-AF8E-3321-230B-473D3B02B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6437" y="5442043"/>
            <a:ext cx="1797345" cy="287436"/>
          </a:xfrm>
        </p:spPr>
        <p:txBody>
          <a:bodyPr>
            <a:noAutofit/>
          </a:bodyPr>
          <a:lstStyle/>
          <a:p>
            <a:r>
              <a:rPr lang="ca-ES" sz="1200" dirty="0">
                <a:solidFill>
                  <a:schemeClr val="bg1"/>
                </a:solidFill>
                <a:latin typeface="Avenir Next LT Pro Light (Headings)"/>
              </a:rPr>
              <a:t>Final Project – 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53979-E1F4-CCFA-052E-4B322D384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  <p:pic>
        <p:nvPicPr>
          <p:cNvPr id="2" name="Online Media 1" title="Garmin Varia™ RCT715: it looks back while you ride ahead">
            <a:hlinkClick r:id="" action="ppaction://media"/>
            <a:extLst>
              <a:ext uri="{FF2B5EF4-FFF2-40B4-BE49-F238E27FC236}">
                <a16:creationId xmlns:a16="http://schemas.microsoft.com/office/drawing/2014/main" id="{3DD62820-CE70-88DB-71EE-A4397A8515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471612" y="352736"/>
            <a:ext cx="5786438" cy="32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31A19F0-0D52-F24B-8B10-7DF403BC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98041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66B08-92B6-9F7E-5C71-B3C20A362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6771" y="3354154"/>
            <a:ext cx="5166122" cy="2214561"/>
          </a:xfr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ca-ES" sz="6000" b="1" dirty="0" err="1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Thank</a:t>
            </a:r>
            <a:r>
              <a:rPr lang="ca-ES" sz="6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 </a:t>
            </a:r>
            <a:r>
              <a:rPr lang="ca-ES" sz="6000" b="1" dirty="0" err="1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you</a:t>
            </a:r>
            <a:r>
              <a:rPr lang="ca-ES" sz="6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!</a:t>
            </a:r>
            <a:br>
              <a:rPr lang="ca-ES" sz="3600" dirty="0">
                <a:solidFill>
                  <a:schemeClr val="bg1"/>
                </a:solidFill>
                <a:latin typeface="Avenir Next LT Pro Light (Headings)"/>
              </a:rPr>
            </a:br>
            <a:br>
              <a:rPr lang="ca-ES" sz="1000" dirty="0">
                <a:solidFill>
                  <a:schemeClr val="bg1"/>
                </a:solidFill>
                <a:latin typeface="Avenir Next LT Pro Light (Headings)"/>
              </a:rPr>
            </a:br>
            <a:br>
              <a:rPr lang="ca-ES" sz="1978" dirty="0">
                <a:solidFill>
                  <a:schemeClr val="bg1"/>
                </a:solidFill>
                <a:latin typeface="Avenir Next LT Pro Light (Headings)"/>
              </a:rPr>
            </a:br>
            <a:endParaRPr lang="ca-ES" sz="2225" dirty="0">
              <a:solidFill>
                <a:schemeClr val="bg1"/>
              </a:solidFill>
              <a:latin typeface="Avenir Next LT Pro Light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8FAEF-AF8E-3321-230B-473D3B02B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6437" y="5442043"/>
            <a:ext cx="1797345" cy="287436"/>
          </a:xfrm>
        </p:spPr>
        <p:txBody>
          <a:bodyPr>
            <a:noAutofit/>
          </a:bodyPr>
          <a:lstStyle/>
          <a:p>
            <a:r>
              <a:rPr lang="ca-ES" sz="1200" dirty="0">
                <a:solidFill>
                  <a:schemeClr val="bg1"/>
                </a:solidFill>
                <a:latin typeface="Avenir Next LT Pro Light (Headings)"/>
              </a:rPr>
              <a:t>Final Project – 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53979-E1F4-CCFA-052E-4B322D38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44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31A19F0-0D52-F24B-8B10-7DF403BC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" y="0"/>
            <a:ext cx="9198041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66B08-92B6-9F7E-5C71-B3C20A362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27482"/>
            <a:ext cx="5166122" cy="2214561"/>
          </a:xfr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ca-ES" sz="6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Avenir Next LT Pro Light (Headings)"/>
              </a:rPr>
              <a:t>OUR PROBLEM</a:t>
            </a:r>
            <a:br>
              <a:rPr lang="ca-ES" sz="3600" dirty="0">
                <a:solidFill>
                  <a:schemeClr val="bg1"/>
                </a:solidFill>
                <a:latin typeface="Avenir Next LT Pro Light (Headings)"/>
              </a:rPr>
            </a:br>
            <a:br>
              <a:rPr lang="ca-ES" sz="1000" dirty="0">
                <a:solidFill>
                  <a:schemeClr val="bg1"/>
                </a:solidFill>
                <a:latin typeface="Avenir Next LT Pro Light (Headings)"/>
              </a:rPr>
            </a:br>
            <a:br>
              <a:rPr lang="ca-ES" sz="1978" dirty="0">
                <a:solidFill>
                  <a:schemeClr val="bg1"/>
                </a:solidFill>
                <a:latin typeface="Avenir Next LT Pro Light (Headings)"/>
              </a:rPr>
            </a:br>
            <a:endParaRPr lang="ca-ES" sz="2225" dirty="0">
              <a:solidFill>
                <a:schemeClr val="bg1"/>
              </a:solidFill>
              <a:latin typeface="Avenir Next LT Pro Light (Headings)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8FAEF-AF8E-3321-230B-473D3B02B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6437" y="5442043"/>
            <a:ext cx="1797345" cy="287436"/>
          </a:xfrm>
        </p:spPr>
        <p:txBody>
          <a:bodyPr>
            <a:noAutofit/>
          </a:bodyPr>
          <a:lstStyle/>
          <a:p>
            <a:r>
              <a:rPr lang="ca-ES" sz="1200" dirty="0">
                <a:solidFill>
                  <a:schemeClr val="bg1"/>
                </a:solidFill>
                <a:latin typeface="Avenir Next LT Pro Light (Headings)"/>
              </a:rPr>
              <a:t>Final Project – 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BE73E-26DC-6DE6-425C-ABA45F0FF009}"/>
              </a:ext>
            </a:extLst>
          </p:cNvPr>
          <p:cNvSpPr txBox="1"/>
          <p:nvPr/>
        </p:nvSpPr>
        <p:spPr>
          <a:xfrm>
            <a:off x="300038" y="4687982"/>
            <a:ext cx="4743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Is </a:t>
            </a:r>
            <a:r>
              <a:rPr lang="ca-ES" sz="3200" b="1" dirty="0" err="1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it</a:t>
            </a:r>
            <a:r>
              <a:rPr lang="ca-ES" sz="3200" b="1" dirty="0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possible to </a:t>
            </a:r>
            <a:r>
              <a:rPr lang="ca-ES" sz="3200" b="1" dirty="0" err="1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minimize</a:t>
            </a:r>
            <a:r>
              <a:rPr lang="ca-ES" sz="3200" b="1" dirty="0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3200" b="1" dirty="0" err="1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the</a:t>
            </a:r>
            <a:r>
              <a:rPr lang="ca-ES" sz="3200" b="1" dirty="0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3200" b="1" dirty="0" err="1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crashes</a:t>
            </a:r>
            <a:r>
              <a:rPr lang="ca-ES" sz="3200" b="1" dirty="0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3200" b="1" dirty="0" err="1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with</a:t>
            </a:r>
            <a:r>
              <a:rPr lang="ca-ES" sz="3200" b="1" dirty="0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3200" b="1" dirty="0" err="1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cyclists</a:t>
            </a:r>
            <a:r>
              <a:rPr lang="ca-ES" sz="3200" b="1" dirty="0">
                <a:solidFill>
                  <a:schemeClr val="bg1"/>
                </a:solidFill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53979-E1F4-CCFA-052E-4B322D38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5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7B06A6-8C10-5F3A-508A-9CC9F1EC1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83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94898-D0B1-0691-3D0F-0940CAFA2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744763B-CAEE-5ACB-C739-3B137BC44769}"/>
              </a:ext>
            </a:extLst>
          </p:cNvPr>
          <p:cNvSpPr txBox="1">
            <a:spLocks/>
          </p:cNvSpPr>
          <p:nvPr/>
        </p:nvSpPr>
        <p:spPr>
          <a:xfrm>
            <a:off x="7346655" y="5477764"/>
            <a:ext cx="1797345" cy="28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200" dirty="0">
                <a:latin typeface="Avenir Next LT Pro Light (Headings)"/>
              </a:rPr>
              <a:t>Final Project – DA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3D3F0800-F447-1EE3-32FF-8A78A840F481}"/>
              </a:ext>
            </a:extLst>
          </p:cNvPr>
          <p:cNvSpPr/>
          <p:nvPr/>
        </p:nvSpPr>
        <p:spPr>
          <a:xfrm>
            <a:off x="3595688" y="3551901"/>
            <a:ext cx="638175" cy="706557"/>
          </a:xfrm>
          <a:custGeom>
            <a:avLst/>
            <a:gdLst>
              <a:gd name="connsiteX0" fmla="*/ 66675 w 638175"/>
              <a:gd name="connsiteY0" fmla="*/ 705774 h 706557"/>
              <a:gd name="connsiteX1" fmla="*/ 90487 w 638175"/>
              <a:gd name="connsiteY1" fmla="*/ 696249 h 706557"/>
              <a:gd name="connsiteX2" fmla="*/ 104775 w 638175"/>
              <a:gd name="connsiteY2" fmla="*/ 662912 h 706557"/>
              <a:gd name="connsiteX3" fmla="*/ 119062 w 638175"/>
              <a:gd name="connsiteY3" fmla="*/ 653387 h 706557"/>
              <a:gd name="connsiteX4" fmla="*/ 133350 w 638175"/>
              <a:gd name="connsiteY4" fmla="*/ 639099 h 706557"/>
              <a:gd name="connsiteX5" fmla="*/ 142875 w 638175"/>
              <a:gd name="connsiteY5" fmla="*/ 596237 h 706557"/>
              <a:gd name="connsiteX6" fmla="*/ 190500 w 638175"/>
              <a:gd name="connsiteY6" fmla="*/ 548612 h 706557"/>
              <a:gd name="connsiteX7" fmla="*/ 204787 w 638175"/>
              <a:gd name="connsiteY7" fmla="*/ 543849 h 706557"/>
              <a:gd name="connsiteX8" fmla="*/ 223837 w 638175"/>
              <a:gd name="connsiteY8" fmla="*/ 534324 h 706557"/>
              <a:gd name="connsiteX9" fmla="*/ 266700 w 638175"/>
              <a:gd name="connsiteY9" fmla="*/ 524799 h 706557"/>
              <a:gd name="connsiteX10" fmla="*/ 314325 w 638175"/>
              <a:gd name="connsiteY10" fmla="*/ 505749 h 706557"/>
              <a:gd name="connsiteX11" fmla="*/ 328612 w 638175"/>
              <a:gd name="connsiteY11" fmla="*/ 500987 h 706557"/>
              <a:gd name="connsiteX12" fmla="*/ 366712 w 638175"/>
              <a:gd name="connsiteY12" fmla="*/ 486699 h 706557"/>
              <a:gd name="connsiteX13" fmla="*/ 395287 w 638175"/>
              <a:gd name="connsiteY13" fmla="*/ 462887 h 706557"/>
              <a:gd name="connsiteX14" fmla="*/ 409575 w 638175"/>
              <a:gd name="connsiteY14" fmla="*/ 453362 h 706557"/>
              <a:gd name="connsiteX15" fmla="*/ 419100 w 638175"/>
              <a:gd name="connsiteY15" fmla="*/ 439074 h 706557"/>
              <a:gd name="connsiteX16" fmla="*/ 433387 w 638175"/>
              <a:gd name="connsiteY16" fmla="*/ 429549 h 706557"/>
              <a:gd name="connsiteX17" fmla="*/ 471487 w 638175"/>
              <a:gd name="connsiteY17" fmla="*/ 405737 h 706557"/>
              <a:gd name="connsiteX18" fmla="*/ 485775 w 638175"/>
              <a:gd name="connsiteY18" fmla="*/ 396212 h 706557"/>
              <a:gd name="connsiteX19" fmla="*/ 500062 w 638175"/>
              <a:gd name="connsiteY19" fmla="*/ 391449 h 706557"/>
              <a:gd name="connsiteX20" fmla="*/ 533400 w 638175"/>
              <a:gd name="connsiteY20" fmla="*/ 372399 h 706557"/>
              <a:gd name="connsiteX21" fmla="*/ 547687 w 638175"/>
              <a:gd name="connsiteY21" fmla="*/ 367637 h 706557"/>
              <a:gd name="connsiteX22" fmla="*/ 576262 w 638175"/>
              <a:gd name="connsiteY22" fmla="*/ 343824 h 706557"/>
              <a:gd name="connsiteX23" fmla="*/ 590550 w 638175"/>
              <a:gd name="connsiteY23" fmla="*/ 324774 h 706557"/>
              <a:gd name="connsiteX24" fmla="*/ 609600 w 638175"/>
              <a:gd name="connsiteY24" fmla="*/ 296199 h 706557"/>
              <a:gd name="connsiteX25" fmla="*/ 604837 w 638175"/>
              <a:gd name="connsiteY25" fmla="*/ 243812 h 706557"/>
              <a:gd name="connsiteX26" fmla="*/ 604837 w 638175"/>
              <a:gd name="connsiteY26" fmla="*/ 205712 h 706557"/>
              <a:gd name="connsiteX27" fmla="*/ 633412 w 638175"/>
              <a:gd name="connsiteY27" fmla="*/ 186662 h 706557"/>
              <a:gd name="connsiteX28" fmla="*/ 638175 w 638175"/>
              <a:gd name="connsiteY28" fmla="*/ 172374 h 706557"/>
              <a:gd name="connsiteX29" fmla="*/ 619125 w 638175"/>
              <a:gd name="connsiteY29" fmla="*/ 153324 h 706557"/>
              <a:gd name="connsiteX30" fmla="*/ 600075 w 638175"/>
              <a:gd name="connsiteY30" fmla="*/ 143799 h 706557"/>
              <a:gd name="connsiteX31" fmla="*/ 595312 w 638175"/>
              <a:gd name="connsiteY31" fmla="*/ 124749 h 706557"/>
              <a:gd name="connsiteX32" fmla="*/ 581025 w 638175"/>
              <a:gd name="connsiteY32" fmla="*/ 119987 h 706557"/>
              <a:gd name="connsiteX33" fmla="*/ 514350 w 638175"/>
              <a:gd name="connsiteY33" fmla="*/ 124749 h 706557"/>
              <a:gd name="connsiteX34" fmla="*/ 495300 w 638175"/>
              <a:gd name="connsiteY34" fmla="*/ 139037 h 706557"/>
              <a:gd name="connsiteX35" fmla="*/ 481012 w 638175"/>
              <a:gd name="connsiteY35" fmla="*/ 143799 h 706557"/>
              <a:gd name="connsiteX36" fmla="*/ 461962 w 638175"/>
              <a:gd name="connsiteY36" fmla="*/ 153324 h 706557"/>
              <a:gd name="connsiteX37" fmla="*/ 438150 w 638175"/>
              <a:gd name="connsiteY37" fmla="*/ 148562 h 706557"/>
              <a:gd name="connsiteX38" fmla="*/ 428625 w 638175"/>
              <a:gd name="connsiteY38" fmla="*/ 134274 h 706557"/>
              <a:gd name="connsiteX39" fmla="*/ 366712 w 638175"/>
              <a:gd name="connsiteY39" fmla="*/ 119987 h 706557"/>
              <a:gd name="connsiteX40" fmla="*/ 300037 w 638175"/>
              <a:gd name="connsiteY40" fmla="*/ 119987 h 706557"/>
              <a:gd name="connsiteX41" fmla="*/ 261937 w 638175"/>
              <a:gd name="connsiteY41" fmla="*/ 115224 h 706557"/>
              <a:gd name="connsiteX42" fmla="*/ 238125 w 638175"/>
              <a:gd name="connsiteY42" fmla="*/ 58074 h 706557"/>
              <a:gd name="connsiteX43" fmla="*/ 223837 w 638175"/>
              <a:gd name="connsiteY43" fmla="*/ 53312 h 706557"/>
              <a:gd name="connsiteX44" fmla="*/ 200025 w 638175"/>
              <a:gd name="connsiteY44" fmla="*/ 48549 h 706557"/>
              <a:gd name="connsiteX45" fmla="*/ 157162 w 638175"/>
              <a:gd name="connsiteY45" fmla="*/ 34262 h 706557"/>
              <a:gd name="connsiteX46" fmla="*/ 123825 w 638175"/>
              <a:gd name="connsiteY46" fmla="*/ 24737 h 706557"/>
              <a:gd name="connsiteX47" fmla="*/ 104775 w 638175"/>
              <a:gd name="connsiteY47" fmla="*/ 924 h 706557"/>
              <a:gd name="connsiteX48" fmla="*/ 100012 w 638175"/>
              <a:gd name="connsiteY48" fmla="*/ 19974 h 706557"/>
              <a:gd name="connsiteX49" fmla="*/ 104775 w 638175"/>
              <a:gd name="connsiteY49" fmla="*/ 72362 h 706557"/>
              <a:gd name="connsiteX50" fmla="*/ 119062 w 638175"/>
              <a:gd name="connsiteY50" fmla="*/ 91412 h 706557"/>
              <a:gd name="connsiteX51" fmla="*/ 109537 w 638175"/>
              <a:gd name="connsiteY51" fmla="*/ 129512 h 706557"/>
              <a:gd name="connsiteX52" fmla="*/ 104775 w 638175"/>
              <a:gd name="connsiteY52" fmla="*/ 234287 h 706557"/>
              <a:gd name="connsiteX53" fmla="*/ 95250 w 638175"/>
              <a:gd name="connsiteY53" fmla="*/ 248574 h 706557"/>
              <a:gd name="connsiteX54" fmla="*/ 90487 w 638175"/>
              <a:gd name="connsiteY54" fmla="*/ 262862 h 706557"/>
              <a:gd name="connsiteX55" fmla="*/ 85725 w 638175"/>
              <a:gd name="connsiteY55" fmla="*/ 281912 h 706557"/>
              <a:gd name="connsiteX56" fmla="*/ 71437 w 638175"/>
              <a:gd name="connsiteY56" fmla="*/ 291437 h 706557"/>
              <a:gd name="connsiteX57" fmla="*/ 61912 w 638175"/>
              <a:gd name="connsiteY57" fmla="*/ 305724 h 706557"/>
              <a:gd name="connsiteX58" fmla="*/ 57150 w 638175"/>
              <a:gd name="connsiteY58" fmla="*/ 320012 h 706557"/>
              <a:gd name="connsiteX59" fmla="*/ 42862 w 638175"/>
              <a:gd name="connsiteY59" fmla="*/ 329537 h 706557"/>
              <a:gd name="connsiteX60" fmla="*/ 28575 w 638175"/>
              <a:gd name="connsiteY60" fmla="*/ 491462 h 706557"/>
              <a:gd name="connsiteX61" fmla="*/ 14287 w 638175"/>
              <a:gd name="connsiteY61" fmla="*/ 505749 h 706557"/>
              <a:gd name="connsiteX62" fmla="*/ 4762 w 638175"/>
              <a:gd name="connsiteY62" fmla="*/ 520037 h 706557"/>
              <a:gd name="connsiteX63" fmla="*/ 0 w 638175"/>
              <a:gd name="connsiteY63" fmla="*/ 534324 h 706557"/>
              <a:gd name="connsiteX64" fmla="*/ 14287 w 638175"/>
              <a:gd name="connsiteY64" fmla="*/ 562899 h 706557"/>
              <a:gd name="connsiteX65" fmla="*/ 14287 w 638175"/>
              <a:gd name="connsiteY65" fmla="*/ 662912 h 706557"/>
              <a:gd name="connsiteX66" fmla="*/ 33337 w 638175"/>
              <a:gd name="connsiteY66" fmla="*/ 677199 h 706557"/>
              <a:gd name="connsiteX67" fmla="*/ 66675 w 638175"/>
              <a:gd name="connsiteY67" fmla="*/ 705774 h 70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38175" h="706557">
                <a:moveTo>
                  <a:pt x="66675" y="705774"/>
                </a:moveTo>
                <a:cubicBezTo>
                  <a:pt x="76200" y="708949"/>
                  <a:pt x="83996" y="701813"/>
                  <a:pt x="90487" y="696249"/>
                </a:cubicBezTo>
                <a:cubicBezTo>
                  <a:pt x="112160" y="677672"/>
                  <a:pt x="90765" y="680425"/>
                  <a:pt x="104775" y="662912"/>
                </a:cubicBezTo>
                <a:cubicBezTo>
                  <a:pt x="108351" y="658443"/>
                  <a:pt x="114665" y="657051"/>
                  <a:pt x="119062" y="653387"/>
                </a:cubicBezTo>
                <a:cubicBezTo>
                  <a:pt x="124236" y="649075"/>
                  <a:pt x="128587" y="643862"/>
                  <a:pt x="133350" y="639099"/>
                </a:cubicBezTo>
                <a:cubicBezTo>
                  <a:pt x="133852" y="636589"/>
                  <a:pt x="140631" y="600724"/>
                  <a:pt x="142875" y="596237"/>
                </a:cubicBezTo>
                <a:cubicBezTo>
                  <a:pt x="153036" y="575916"/>
                  <a:pt x="167639" y="556233"/>
                  <a:pt x="190500" y="548612"/>
                </a:cubicBezTo>
                <a:cubicBezTo>
                  <a:pt x="195262" y="547024"/>
                  <a:pt x="200173" y="545827"/>
                  <a:pt x="204787" y="543849"/>
                </a:cubicBezTo>
                <a:cubicBezTo>
                  <a:pt x="211312" y="541052"/>
                  <a:pt x="217311" y="537121"/>
                  <a:pt x="223837" y="534324"/>
                </a:cubicBezTo>
                <a:cubicBezTo>
                  <a:pt x="238756" y="527931"/>
                  <a:pt x="249581" y="527652"/>
                  <a:pt x="266700" y="524799"/>
                </a:cubicBezTo>
                <a:cubicBezTo>
                  <a:pt x="294729" y="510784"/>
                  <a:pt x="279016" y="517518"/>
                  <a:pt x="314325" y="505749"/>
                </a:cubicBezTo>
                <a:lnTo>
                  <a:pt x="328612" y="500987"/>
                </a:lnTo>
                <a:cubicBezTo>
                  <a:pt x="362120" y="478649"/>
                  <a:pt x="319631" y="504355"/>
                  <a:pt x="366712" y="486699"/>
                </a:cubicBezTo>
                <a:cubicBezTo>
                  <a:pt x="379613" y="481861"/>
                  <a:pt x="385178" y="471311"/>
                  <a:pt x="395287" y="462887"/>
                </a:cubicBezTo>
                <a:cubicBezTo>
                  <a:pt x="399684" y="459223"/>
                  <a:pt x="404812" y="456537"/>
                  <a:pt x="409575" y="453362"/>
                </a:cubicBezTo>
                <a:cubicBezTo>
                  <a:pt x="412750" y="448599"/>
                  <a:pt x="415053" y="443122"/>
                  <a:pt x="419100" y="439074"/>
                </a:cubicBezTo>
                <a:cubicBezTo>
                  <a:pt x="423147" y="435027"/>
                  <a:pt x="428729" y="432876"/>
                  <a:pt x="433387" y="429549"/>
                </a:cubicBezTo>
                <a:cubicBezTo>
                  <a:pt x="478911" y="397032"/>
                  <a:pt x="426739" y="431307"/>
                  <a:pt x="471487" y="405737"/>
                </a:cubicBezTo>
                <a:cubicBezTo>
                  <a:pt x="476457" y="402897"/>
                  <a:pt x="480655" y="398772"/>
                  <a:pt x="485775" y="396212"/>
                </a:cubicBezTo>
                <a:cubicBezTo>
                  <a:pt x="490265" y="393967"/>
                  <a:pt x="495448" y="393427"/>
                  <a:pt x="500062" y="391449"/>
                </a:cubicBezTo>
                <a:cubicBezTo>
                  <a:pt x="558532" y="366389"/>
                  <a:pt x="485550" y="396323"/>
                  <a:pt x="533400" y="372399"/>
                </a:cubicBezTo>
                <a:cubicBezTo>
                  <a:pt x="537890" y="370154"/>
                  <a:pt x="542925" y="369224"/>
                  <a:pt x="547687" y="367637"/>
                </a:cubicBezTo>
                <a:cubicBezTo>
                  <a:pt x="571974" y="331205"/>
                  <a:pt x="538667" y="376048"/>
                  <a:pt x="576262" y="343824"/>
                </a:cubicBezTo>
                <a:cubicBezTo>
                  <a:pt x="582289" y="338658"/>
                  <a:pt x="585998" y="331277"/>
                  <a:pt x="590550" y="324774"/>
                </a:cubicBezTo>
                <a:cubicBezTo>
                  <a:pt x="597115" y="315396"/>
                  <a:pt x="609600" y="296199"/>
                  <a:pt x="609600" y="296199"/>
                </a:cubicBezTo>
                <a:cubicBezTo>
                  <a:pt x="608012" y="278737"/>
                  <a:pt x="607317" y="261170"/>
                  <a:pt x="604837" y="243812"/>
                </a:cubicBezTo>
                <a:cubicBezTo>
                  <a:pt x="602648" y="228486"/>
                  <a:pt x="590816" y="223739"/>
                  <a:pt x="604837" y="205712"/>
                </a:cubicBezTo>
                <a:cubicBezTo>
                  <a:pt x="611865" y="196676"/>
                  <a:pt x="633412" y="186662"/>
                  <a:pt x="633412" y="186662"/>
                </a:cubicBezTo>
                <a:cubicBezTo>
                  <a:pt x="635000" y="181899"/>
                  <a:pt x="638175" y="177394"/>
                  <a:pt x="638175" y="172374"/>
                </a:cubicBezTo>
                <a:cubicBezTo>
                  <a:pt x="638175" y="154233"/>
                  <a:pt x="631824" y="158767"/>
                  <a:pt x="619125" y="153324"/>
                </a:cubicBezTo>
                <a:cubicBezTo>
                  <a:pt x="612600" y="150527"/>
                  <a:pt x="606425" y="146974"/>
                  <a:pt x="600075" y="143799"/>
                </a:cubicBezTo>
                <a:cubicBezTo>
                  <a:pt x="598487" y="137449"/>
                  <a:pt x="599401" y="129860"/>
                  <a:pt x="595312" y="124749"/>
                </a:cubicBezTo>
                <a:cubicBezTo>
                  <a:pt x="592176" y="120829"/>
                  <a:pt x="586045" y="119987"/>
                  <a:pt x="581025" y="119987"/>
                </a:cubicBezTo>
                <a:cubicBezTo>
                  <a:pt x="558743" y="119987"/>
                  <a:pt x="536575" y="123162"/>
                  <a:pt x="514350" y="124749"/>
                </a:cubicBezTo>
                <a:cubicBezTo>
                  <a:pt x="508000" y="129512"/>
                  <a:pt x="502192" y="135099"/>
                  <a:pt x="495300" y="139037"/>
                </a:cubicBezTo>
                <a:cubicBezTo>
                  <a:pt x="490941" y="141528"/>
                  <a:pt x="485626" y="141822"/>
                  <a:pt x="481012" y="143799"/>
                </a:cubicBezTo>
                <a:cubicBezTo>
                  <a:pt x="474486" y="146596"/>
                  <a:pt x="468312" y="150149"/>
                  <a:pt x="461962" y="153324"/>
                </a:cubicBezTo>
                <a:cubicBezTo>
                  <a:pt x="454025" y="151737"/>
                  <a:pt x="445178" y="152578"/>
                  <a:pt x="438150" y="148562"/>
                </a:cubicBezTo>
                <a:cubicBezTo>
                  <a:pt x="433180" y="145722"/>
                  <a:pt x="433479" y="137308"/>
                  <a:pt x="428625" y="134274"/>
                </a:cubicBezTo>
                <a:cubicBezTo>
                  <a:pt x="413129" y="124588"/>
                  <a:pt x="383460" y="122379"/>
                  <a:pt x="366712" y="119987"/>
                </a:cubicBezTo>
                <a:cubicBezTo>
                  <a:pt x="331310" y="108185"/>
                  <a:pt x="373075" y="119987"/>
                  <a:pt x="300037" y="119987"/>
                </a:cubicBezTo>
                <a:cubicBezTo>
                  <a:pt x="287238" y="119987"/>
                  <a:pt x="274637" y="116812"/>
                  <a:pt x="261937" y="115224"/>
                </a:cubicBezTo>
                <a:cubicBezTo>
                  <a:pt x="220775" y="94643"/>
                  <a:pt x="261216" y="121575"/>
                  <a:pt x="238125" y="58074"/>
                </a:cubicBezTo>
                <a:cubicBezTo>
                  <a:pt x="236409" y="53356"/>
                  <a:pt x="228707" y="54530"/>
                  <a:pt x="223837" y="53312"/>
                </a:cubicBezTo>
                <a:cubicBezTo>
                  <a:pt x="215984" y="51349"/>
                  <a:pt x="207808" y="50773"/>
                  <a:pt x="200025" y="48549"/>
                </a:cubicBezTo>
                <a:cubicBezTo>
                  <a:pt x="185544" y="44412"/>
                  <a:pt x="171773" y="37915"/>
                  <a:pt x="157162" y="34262"/>
                </a:cubicBezTo>
                <a:cubicBezTo>
                  <a:pt x="133242" y="28281"/>
                  <a:pt x="144322" y="31569"/>
                  <a:pt x="123825" y="24737"/>
                </a:cubicBezTo>
                <a:cubicBezTo>
                  <a:pt x="122651" y="21214"/>
                  <a:pt x="117084" y="-5230"/>
                  <a:pt x="104775" y="924"/>
                </a:cubicBezTo>
                <a:cubicBezTo>
                  <a:pt x="98921" y="3851"/>
                  <a:pt x="101600" y="13624"/>
                  <a:pt x="100012" y="19974"/>
                </a:cubicBezTo>
                <a:cubicBezTo>
                  <a:pt x="101600" y="37437"/>
                  <a:pt x="100257" y="55419"/>
                  <a:pt x="104775" y="72362"/>
                </a:cubicBezTo>
                <a:cubicBezTo>
                  <a:pt x="106820" y="80031"/>
                  <a:pt x="117340" y="83664"/>
                  <a:pt x="119062" y="91412"/>
                </a:cubicBezTo>
                <a:cubicBezTo>
                  <a:pt x="120595" y="98310"/>
                  <a:pt x="112345" y="121088"/>
                  <a:pt x="109537" y="129512"/>
                </a:cubicBezTo>
                <a:cubicBezTo>
                  <a:pt x="107950" y="164437"/>
                  <a:pt x="108940" y="199575"/>
                  <a:pt x="104775" y="234287"/>
                </a:cubicBezTo>
                <a:cubicBezTo>
                  <a:pt x="104093" y="239970"/>
                  <a:pt x="97810" y="243455"/>
                  <a:pt x="95250" y="248574"/>
                </a:cubicBezTo>
                <a:cubicBezTo>
                  <a:pt x="93005" y="253064"/>
                  <a:pt x="91866" y="258035"/>
                  <a:pt x="90487" y="262862"/>
                </a:cubicBezTo>
                <a:cubicBezTo>
                  <a:pt x="88689" y="269156"/>
                  <a:pt x="89356" y="276466"/>
                  <a:pt x="85725" y="281912"/>
                </a:cubicBezTo>
                <a:cubicBezTo>
                  <a:pt x="82550" y="286675"/>
                  <a:pt x="76200" y="288262"/>
                  <a:pt x="71437" y="291437"/>
                </a:cubicBezTo>
                <a:cubicBezTo>
                  <a:pt x="68262" y="296199"/>
                  <a:pt x="64472" y="300605"/>
                  <a:pt x="61912" y="305724"/>
                </a:cubicBezTo>
                <a:cubicBezTo>
                  <a:pt x="59667" y="310214"/>
                  <a:pt x="60286" y="316092"/>
                  <a:pt x="57150" y="320012"/>
                </a:cubicBezTo>
                <a:cubicBezTo>
                  <a:pt x="53574" y="324482"/>
                  <a:pt x="47625" y="326362"/>
                  <a:pt x="42862" y="329537"/>
                </a:cubicBezTo>
                <a:cubicBezTo>
                  <a:pt x="4175" y="387565"/>
                  <a:pt x="49423" y="314251"/>
                  <a:pt x="28575" y="491462"/>
                </a:cubicBezTo>
                <a:cubicBezTo>
                  <a:pt x="27788" y="498151"/>
                  <a:pt x="18599" y="500575"/>
                  <a:pt x="14287" y="505749"/>
                </a:cubicBezTo>
                <a:cubicBezTo>
                  <a:pt x="10623" y="510146"/>
                  <a:pt x="7937" y="515274"/>
                  <a:pt x="4762" y="520037"/>
                </a:cubicBezTo>
                <a:cubicBezTo>
                  <a:pt x="3175" y="524799"/>
                  <a:pt x="0" y="529304"/>
                  <a:pt x="0" y="534324"/>
                </a:cubicBezTo>
                <a:cubicBezTo>
                  <a:pt x="0" y="544185"/>
                  <a:pt x="9470" y="555673"/>
                  <a:pt x="14287" y="562899"/>
                </a:cubicBezTo>
                <a:cubicBezTo>
                  <a:pt x="12520" y="584101"/>
                  <a:pt x="4264" y="638856"/>
                  <a:pt x="14287" y="662912"/>
                </a:cubicBezTo>
                <a:cubicBezTo>
                  <a:pt x="17340" y="670239"/>
                  <a:pt x="27139" y="672241"/>
                  <a:pt x="33337" y="677199"/>
                </a:cubicBezTo>
                <a:cubicBezTo>
                  <a:pt x="35090" y="678602"/>
                  <a:pt x="57150" y="702599"/>
                  <a:pt x="66675" y="70577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5978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C5EA9E-9072-2A9A-FEA8-268EFEC7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832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B9D51-7DBB-BA3D-A241-872C4390215C}"/>
              </a:ext>
            </a:extLst>
          </p:cNvPr>
          <p:cNvSpPr txBox="1"/>
          <p:nvPr/>
        </p:nvSpPr>
        <p:spPr>
          <a:xfrm>
            <a:off x="5386388" y="3543299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>
                <a:latin typeface="Avenir Next LT Pro Light (body)"/>
              </a:rPr>
              <a:t>Barcelona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AE299-89CD-A974-0367-DE306032453C}"/>
              </a:ext>
            </a:extLst>
          </p:cNvPr>
          <p:cNvSpPr txBox="1"/>
          <p:nvPr/>
        </p:nvSpPr>
        <p:spPr>
          <a:xfrm>
            <a:off x="5826918" y="2013553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>
                <a:latin typeface="Avenir Next LT Pro Light (body)"/>
              </a:rPr>
              <a:t>Girona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70DA8-CE9A-FA58-702F-ADE73B3B881C}"/>
              </a:ext>
            </a:extLst>
          </p:cNvPr>
          <p:cNvSpPr txBox="1"/>
          <p:nvPr/>
        </p:nvSpPr>
        <p:spPr>
          <a:xfrm>
            <a:off x="2667000" y="2777737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>
                <a:latin typeface="Avenir Next LT Pro Light (body)"/>
              </a:rPr>
              <a:t>Lleida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16B6A-E9C0-5E68-E9D6-A375E15FA500}"/>
              </a:ext>
            </a:extLst>
          </p:cNvPr>
          <p:cNvSpPr txBox="1"/>
          <p:nvPr/>
        </p:nvSpPr>
        <p:spPr>
          <a:xfrm>
            <a:off x="3848100" y="4194581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>
                <a:latin typeface="Avenir Next LT Pro Light (body)"/>
              </a:rPr>
              <a:t>Tarragona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3B9961-1FC6-A14E-8238-8F66EB9F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14" y="3703230"/>
            <a:ext cx="534986" cy="534986"/>
          </a:xfrm>
          <a:prstGeom prst="rect">
            <a:avLst/>
          </a:prstGeom>
        </p:spPr>
      </p:pic>
      <p:pic>
        <p:nvPicPr>
          <p:cNvPr id="2050" name="Picture 2" descr="Sagrada Familia, Barcelona, Catalonia">
            <a:extLst>
              <a:ext uri="{FF2B5EF4-FFF2-40B4-BE49-F238E27FC236}">
                <a16:creationId xmlns:a16="http://schemas.microsoft.com/office/drawing/2014/main" id="{20F2FC5A-7D7E-2D26-EF46-08B2CAC3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86" y="3836986"/>
            <a:ext cx="1074889" cy="71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queduct, Rome, Architecture, Arches">
            <a:extLst>
              <a:ext uri="{FF2B5EF4-FFF2-40B4-BE49-F238E27FC236}">
                <a16:creationId xmlns:a16="http://schemas.microsoft.com/office/drawing/2014/main" id="{CF83675B-2748-4B48-8A5B-D5A0A159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052" y="4465251"/>
            <a:ext cx="952885" cy="71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stle, Tower, Romanesque, Lleida">
            <a:extLst>
              <a:ext uri="{FF2B5EF4-FFF2-40B4-BE49-F238E27FC236}">
                <a16:creationId xmlns:a16="http://schemas.microsoft.com/office/drawing/2014/main" id="{A17E3E2B-61ED-E8EA-F636-9CE8DFF10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273" y="2051070"/>
            <a:ext cx="952885" cy="71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rona, City, River, Buildings, Houses">
            <a:extLst>
              <a:ext uri="{FF2B5EF4-FFF2-40B4-BE49-F238E27FC236}">
                <a16:creationId xmlns:a16="http://schemas.microsoft.com/office/drawing/2014/main" id="{2C1CD729-8A95-2571-399B-4FD75214B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68" y="1280299"/>
            <a:ext cx="952885" cy="71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5F9E37-E8D4-0543-C394-BEB627AD7A91}"/>
              </a:ext>
            </a:extLst>
          </p:cNvPr>
          <p:cNvSpPr txBox="1"/>
          <p:nvPr/>
        </p:nvSpPr>
        <p:spPr>
          <a:xfrm>
            <a:off x="7400925" y="2489261"/>
            <a:ext cx="157876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ca-ES" sz="1200" dirty="0">
                <a:latin typeface="Avenir Next LT Pro Light (body)"/>
              </a:rPr>
              <a:t>2 </a:t>
            </a:r>
            <a:r>
              <a:rPr lang="ca-ES" sz="1200" dirty="0" err="1">
                <a:latin typeface="Avenir Next LT Pro Light (body)"/>
              </a:rPr>
              <a:t>areas</a:t>
            </a:r>
            <a:r>
              <a:rPr lang="ca-ES" sz="1200" dirty="0">
                <a:latin typeface="Avenir Next LT Pro Light (body)"/>
              </a:rPr>
              <a:t> of </a:t>
            </a:r>
            <a:r>
              <a:rPr lang="ca-ES" sz="1200" dirty="0" err="1">
                <a:latin typeface="Avenir Next LT Pro Light (body)"/>
              </a:rPr>
              <a:t>crashes</a:t>
            </a:r>
            <a:r>
              <a:rPr lang="ca-ES" sz="1200" dirty="0">
                <a:latin typeface="Avenir Next LT Pro Light (body)"/>
              </a:rPr>
              <a:t>:</a:t>
            </a: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8E05C-07DE-011D-E406-93075FC2D38A}"/>
              </a:ext>
            </a:extLst>
          </p:cNvPr>
          <p:cNvSpPr txBox="1"/>
          <p:nvPr/>
        </p:nvSpPr>
        <p:spPr>
          <a:xfrm>
            <a:off x="7901183" y="2997092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>
                <a:latin typeface="Avenir Next LT Pro Light (body)"/>
              </a:rPr>
              <a:t>On </a:t>
            </a:r>
            <a:r>
              <a:rPr lang="ca-ES" sz="1200" dirty="0" err="1">
                <a:latin typeface="Avenir Next LT Pro Light (body)"/>
              </a:rPr>
              <a:t>road</a:t>
            </a:r>
            <a:endParaRPr lang="ca-ES" sz="1200" dirty="0">
              <a:latin typeface="Avenir Next LT Pro Light (body)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E569C-4AAA-016C-AC7E-08116F2B1E58}"/>
              </a:ext>
            </a:extLst>
          </p:cNvPr>
          <p:cNvSpPr txBox="1"/>
          <p:nvPr/>
        </p:nvSpPr>
        <p:spPr>
          <a:xfrm>
            <a:off x="7901183" y="3426231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 err="1">
                <a:latin typeface="Avenir Next LT Pro Light (body)"/>
              </a:rPr>
              <a:t>Urban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zone</a:t>
            </a:r>
            <a:endParaRPr lang="ca-ES" sz="1200" dirty="0">
              <a:latin typeface="Avenir Next LT Pro Light (body)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96B053E-0DD8-D1B1-DEC3-0AF61FE911CD}"/>
              </a:ext>
            </a:extLst>
          </p:cNvPr>
          <p:cNvSpPr/>
          <p:nvPr/>
        </p:nvSpPr>
        <p:spPr>
          <a:xfrm>
            <a:off x="7558087" y="3070540"/>
            <a:ext cx="307183" cy="138500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34A632A-7714-7AB8-63B7-EE99F9D8A7F5}"/>
              </a:ext>
            </a:extLst>
          </p:cNvPr>
          <p:cNvSpPr/>
          <p:nvPr/>
        </p:nvSpPr>
        <p:spPr>
          <a:xfrm>
            <a:off x="7558087" y="3495480"/>
            <a:ext cx="307183" cy="138500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A5A928-802A-F390-A324-602504C5B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7AD8EFAE-B340-3B63-04A9-CCEB0EACFA3D}"/>
              </a:ext>
            </a:extLst>
          </p:cNvPr>
          <p:cNvSpPr txBox="1">
            <a:spLocks/>
          </p:cNvSpPr>
          <p:nvPr/>
        </p:nvSpPr>
        <p:spPr>
          <a:xfrm>
            <a:off x="7346655" y="5477764"/>
            <a:ext cx="1797345" cy="28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200" dirty="0">
                <a:latin typeface="Avenir Next LT Pro Light (Headings)"/>
              </a:rPr>
              <a:t>Final Project – DA</a:t>
            </a:r>
          </a:p>
        </p:txBody>
      </p:sp>
    </p:spTree>
    <p:extLst>
      <p:ext uri="{BB962C8B-B14F-4D97-AF65-F5344CB8AC3E}">
        <p14:creationId xmlns:p14="http://schemas.microsoft.com/office/powerpoint/2010/main" val="13935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6" grpId="0" animBg="1"/>
      <p:bldP spid="18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C52D17-70D9-B62F-408E-499C1857B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71" y="1147413"/>
            <a:ext cx="5934741" cy="39180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F9B620-C51D-1FF8-6AF6-B61F29940078}"/>
              </a:ext>
            </a:extLst>
          </p:cNvPr>
          <p:cNvSpPr txBox="1"/>
          <p:nvPr/>
        </p:nvSpPr>
        <p:spPr>
          <a:xfrm>
            <a:off x="7239529" y="1230533"/>
            <a:ext cx="1878821" cy="360098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ca-ES" sz="1200" dirty="0" err="1">
                <a:latin typeface="Avenir Next LT Pro Light (body)"/>
              </a:rPr>
              <a:t>Promoted</a:t>
            </a:r>
            <a:r>
              <a:rPr lang="ca-ES" sz="1200" dirty="0">
                <a:latin typeface="Avenir Next LT Pro Light (body)"/>
              </a:rPr>
              <a:t> a </a:t>
            </a:r>
            <a:r>
              <a:rPr lang="ca-ES" sz="1200" dirty="0" err="1">
                <a:latin typeface="Avenir Next LT Pro Light (body)"/>
              </a:rPr>
              <a:t>campaing</a:t>
            </a:r>
            <a:r>
              <a:rPr lang="ca-ES" sz="1200" dirty="0">
                <a:latin typeface="Avenir Next LT Pro Light (body)"/>
              </a:rPr>
              <a:t> to </a:t>
            </a:r>
            <a:r>
              <a:rPr lang="ca-ES" sz="1200" dirty="0" err="1">
                <a:latin typeface="Avenir Next LT Pro Light (body)"/>
              </a:rPr>
              <a:t>increase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usage</a:t>
            </a:r>
            <a:r>
              <a:rPr lang="ca-ES" sz="1200" dirty="0">
                <a:latin typeface="Avenir Next LT Pro Light (body)"/>
              </a:rPr>
              <a:t> of </a:t>
            </a:r>
            <a:r>
              <a:rPr lang="ca-ES" sz="1200" dirty="0" err="1">
                <a:latin typeface="Avenir Next LT Pro Light (body)"/>
              </a:rPr>
              <a:t>bikes</a:t>
            </a:r>
            <a:r>
              <a:rPr lang="ca-ES" sz="1200" dirty="0">
                <a:latin typeface="Avenir Next LT Pro Light (body)"/>
              </a:rPr>
              <a:t> in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cities</a:t>
            </a:r>
            <a:r>
              <a:rPr lang="ca-ES" sz="1200" dirty="0">
                <a:latin typeface="Avenir Next LT Pro Light (body)"/>
              </a:rPr>
              <a:t>.</a:t>
            </a: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pPr algn="ctr"/>
            <a:r>
              <a:rPr lang="ca-ES" sz="1200" dirty="0" err="1">
                <a:latin typeface="Avenir Next LT Pro Light (body)"/>
              </a:rPr>
              <a:t>Food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deliveries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with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bikes</a:t>
            </a:r>
            <a:r>
              <a:rPr lang="ca-ES" sz="1200" dirty="0">
                <a:latin typeface="Avenir Next LT Pro Light (body)"/>
              </a:rPr>
              <a:t>.</a:t>
            </a: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3C727-6ABB-4D7A-09FC-8131CF4BA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23A2C2-BDA5-C714-CB46-34728DCBE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212" y="172467"/>
            <a:ext cx="1219200" cy="40005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A6F3CC6-E785-89B1-7586-A6071B02593E}"/>
              </a:ext>
            </a:extLst>
          </p:cNvPr>
          <p:cNvSpPr/>
          <p:nvPr/>
        </p:nvSpPr>
        <p:spPr>
          <a:xfrm rot="19436960">
            <a:off x="4622468" y="2146309"/>
            <a:ext cx="2438390" cy="13387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BF8EDB-C88E-507F-7D21-C5DDF022584A}"/>
              </a:ext>
            </a:extLst>
          </p:cNvPr>
          <p:cNvSpPr/>
          <p:nvPr/>
        </p:nvSpPr>
        <p:spPr>
          <a:xfrm>
            <a:off x="4270293" y="2840522"/>
            <a:ext cx="394575" cy="213598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C770DA-2898-772E-0C85-A209C8DD4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6200000" flipH="1">
            <a:off x="4204116" y="2353277"/>
            <a:ext cx="526928" cy="296397"/>
          </a:xfrm>
          <a:prstGeom prst="rect">
            <a:avLst/>
          </a:prstGeom>
        </p:spPr>
      </p:pic>
      <p:pic>
        <p:nvPicPr>
          <p:cNvPr id="4104" name="Picture 8" descr="Bike Sharing, Bicycles, Barcelona">
            <a:extLst>
              <a:ext uri="{FF2B5EF4-FFF2-40B4-BE49-F238E27FC236}">
                <a16:creationId xmlns:a16="http://schemas.microsoft.com/office/drawing/2014/main" id="{F3B98878-3AEA-3C65-794B-38EE373A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77" y="1875671"/>
            <a:ext cx="1541476" cy="102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1DCF8C-E5A0-A353-BF31-E9BE413EEED9}"/>
              </a:ext>
            </a:extLst>
          </p:cNvPr>
          <p:cNvSpPr txBox="1"/>
          <p:nvPr/>
        </p:nvSpPr>
        <p:spPr>
          <a:xfrm>
            <a:off x="28576" y="2085750"/>
            <a:ext cx="1878821" cy="175432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a-ES" sz="1200" dirty="0" err="1">
                <a:latin typeface="Avenir Next LT Pro Light (body)"/>
              </a:rPr>
              <a:t>More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homework</a:t>
            </a:r>
            <a:r>
              <a:rPr lang="ca-ES" sz="1200" dirty="0">
                <a:latin typeface="Avenir Next LT Pro Light (body)"/>
              </a:rPr>
              <a:t> in rural </a:t>
            </a:r>
            <a:r>
              <a:rPr lang="ca-ES" sz="1200" dirty="0" err="1">
                <a:latin typeface="Avenir Next LT Pro Light (body)"/>
              </a:rPr>
              <a:t>areas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helped</a:t>
            </a:r>
            <a:r>
              <a:rPr lang="ca-ES" sz="1200" dirty="0">
                <a:latin typeface="Avenir Next LT Pro Light (body)"/>
              </a:rPr>
              <a:t> to </a:t>
            </a:r>
            <a:r>
              <a:rPr lang="ca-ES" sz="1200" dirty="0" err="1">
                <a:latin typeface="Avenir Next LT Pro Light (body)"/>
              </a:rPr>
              <a:t>decrease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traffic</a:t>
            </a:r>
            <a:r>
              <a:rPr lang="ca-ES" sz="1200" dirty="0">
                <a:latin typeface="Avenir Next LT Pro Light (body)"/>
              </a:rPr>
              <a:t> on </a:t>
            </a:r>
            <a:r>
              <a:rPr lang="ca-ES" sz="1200" dirty="0" err="1">
                <a:latin typeface="Avenir Next LT Pro Light (body)"/>
              </a:rPr>
              <a:t>road</a:t>
            </a:r>
            <a:r>
              <a:rPr lang="ca-ES" sz="1200" dirty="0">
                <a:latin typeface="Avenir Next LT Pro Light (body)"/>
              </a:rPr>
              <a:t>.</a:t>
            </a: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</p:txBody>
      </p:sp>
      <p:pic>
        <p:nvPicPr>
          <p:cNvPr id="4106" name="Picture 10" descr="Home Office, At Home, Work, Homework">
            <a:extLst>
              <a:ext uri="{FF2B5EF4-FFF2-40B4-BE49-F238E27FC236}">
                <a16:creationId xmlns:a16="http://schemas.microsoft.com/office/drawing/2014/main" id="{233F88B5-C0F5-22BA-A500-58E8E629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8" y="2739078"/>
            <a:ext cx="1541475" cy="102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oorDash Buys Rival Food Delivery App Caviar From Square for $410 Million -  Eater">
            <a:extLst>
              <a:ext uri="{FF2B5EF4-FFF2-40B4-BE49-F238E27FC236}">
                <a16:creationId xmlns:a16="http://schemas.microsoft.com/office/drawing/2014/main" id="{3C824099-16FA-AE0E-2AD5-293969C9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77" y="3548459"/>
            <a:ext cx="1541476" cy="102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CCEFC8-CABE-AA02-708F-5A4AC8A5E9EC}"/>
              </a:ext>
            </a:extLst>
          </p:cNvPr>
          <p:cNvSpPr txBox="1"/>
          <p:nvPr/>
        </p:nvSpPr>
        <p:spPr>
          <a:xfrm>
            <a:off x="3218670" y="536197"/>
            <a:ext cx="279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Accidents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by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year</a:t>
            </a:r>
            <a:endParaRPr lang="ca-ES" sz="2400" dirty="0">
              <a:effectLst>
                <a:reflection stA="0" endPos="65000" dist="50800" dir="5400000" sy="-100000" algn="bl" rotWithShape="0"/>
              </a:effectLst>
              <a:latin typeface="Avenir Next LT Pro Light (Headings)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1C728C-7744-AE8C-245E-A2625BB3FDEE}"/>
              </a:ext>
            </a:extLst>
          </p:cNvPr>
          <p:cNvSpPr txBox="1"/>
          <p:nvPr/>
        </p:nvSpPr>
        <p:spPr>
          <a:xfrm>
            <a:off x="3674898" y="5229799"/>
            <a:ext cx="989970" cy="36933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b="1" dirty="0">
                <a:solidFill>
                  <a:schemeClr val="accent6"/>
                </a:solidFill>
                <a:latin typeface="Avenir Next LT Pro Light (body)"/>
              </a:rPr>
              <a:t>717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8E50E0-98A8-6F45-89E7-FE1A0F7DA898}"/>
              </a:ext>
            </a:extLst>
          </p:cNvPr>
          <p:cNvSpPr txBox="1"/>
          <p:nvPr/>
        </p:nvSpPr>
        <p:spPr>
          <a:xfrm>
            <a:off x="4816555" y="5229799"/>
            <a:ext cx="98997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b="1" dirty="0">
                <a:solidFill>
                  <a:schemeClr val="accent2"/>
                </a:solidFill>
                <a:latin typeface="Avenir Next LT Pro Light (body)"/>
              </a:rPr>
              <a:t>1.006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C8D832-2E0E-1047-40A2-337266EC98D8}"/>
              </a:ext>
            </a:extLst>
          </p:cNvPr>
          <p:cNvSpPr txBox="1"/>
          <p:nvPr/>
        </p:nvSpPr>
        <p:spPr>
          <a:xfrm>
            <a:off x="1775860" y="5083157"/>
            <a:ext cx="989970" cy="6463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b="1" dirty="0">
                <a:solidFill>
                  <a:schemeClr val="accent6"/>
                </a:solidFill>
                <a:latin typeface="Avenir Next LT Pro Light (body)"/>
              </a:rPr>
              <a:t>1 accident for </a:t>
            </a:r>
            <a:r>
              <a:rPr lang="ca-ES" sz="1200" b="1" dirty="0" err="1">
                <a:solidFill>
                  <a:schemeClr val="accent6"/>
                </a:solidFill>
                <a:latin typeface="Avenir Next LT Pro Light (body)"/>
              </a:rPr>
              <a:t>each</a:t>
            </a:r>
            <a:r>
              <a:rPr lang="ca-ES" sz="1200" b="1" dirty="0">
                <a:solidFill>
                  <a:schemeClr val="accent6"/>
                </a:solidFill>
                <a:latin typeface="Avenir Next LT Pro Light (body)"/>
              </a:rPr>
              <a:t> 6,1 </a:t>
            </a:r>
            <a:r>
              <a:rPr lang="ca-ES" sz="1200" b="1" dirty="0" err="1">
                <a:solidFill>
                  <a:schemeClr val="accent6"/>
                </a:solidFill>
                <a:latin typeface="Avenir Next LT Pro Light (body)"/>
              </a:rPr>
              <a:t>days</a:t>
            </a:r>
            <a:endParaRPr lang="ca-ES" sz="1200" b="1" dirty="0">
              <a:solidFill>
                <a:schemeClr val="accent6"/>
              </a:solidFill>
              <a:latin typeface="Avenir Next LT Pro Light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140A-A41F-BB8B-9DAC-8051727EC633}"/>
              </a:ext>
            </a:extLst>
          </p:cNvPr>
          <p:cNvSpPr txBox="1"/>
          <p:nvPr/>
        </p:nvSpPr>
        <p:spPr>
          <a:xfrm>
            <a:off x="6697499" y="5083157"/>
            <a:ext cx="989970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b="1" dirty="0">
                <a:solidFill>
                  <a:schemeClr val="accent2"/>
                </a:solidFill>
                <a:latin typeface="Avenir Next LT Pro Light (body)"/>
              </a:rPr>
              <a:t>1 accident for </a:t>
            </a:r>
            <a:r>
              <a:rPr lang="ca-ES" sz="1200" b="1" dirty="0" err="1">
                <a:solidFill>
                  <a:schemeClr val="accent2"/>
                </a:solidFill>
                <a:latin typeface="Avenir Next LT Pro Light (body)"/>
              </a:rPr>
              <a:t>each</a:t>
            </a:r>
            <a:r>
              <a:rPr lang="ca-ES" sz="1200" b="1" dirty="0">
                <a:solidFill>
                  <a:schemeClr val="accent2"/>
                </a:solidFill>
                <a:latin typeface="Avenir Next LT Pro Light (body)"/>
              </a:rPr>
              <a:t> 4,3 </a:t>
            </a:r>
            <a:r>
              <a:rPr lang="ca-ES" sz="1200" b="1" dirty="0" err="1">
                <a:solidFill>
                  <a:schemeClr val="accent2"/>
                </a:solidFill>
                <a:latin typeface="Avenir Next LT Pro Light (body)"/>
              </a:rPr>
              <a:t>days</a:t>
            </a:r>
            <a:endParaRPr lang="ca-ES" sz="1200" b="1" dirty="0">
              <a:solidFill>
                <a:schemeClr val="accent2"/>
              </a:solidFill>
              <a:latin typeface="Avenir Next LT Pro Light (body)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0BC636D-9D44-46B9-05A5-EF365BDAC5BA}"/>
              </a:ext>
            </a:extLst>
          </p:cNvPr>
          <p:cNvSpPr/>
          <p:nvPr/>
        </p:nvSpPr>
        <p:spPr>
          <a:xfrm>
            <a:off x="5948504" y="5323722"/>
            <a:ext cx="673752" cy="181486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F9163CA-C999-C5ED-9B3A-F79556DB40A7}"/>
              </a:ext>
            </a:extLst>
          </p:cNvPr>
          <p:cNvSpPr/>
          <p:nvPr/>
        </p:nvSpPr>
        <p:spPr>
          <a:xfrm rot="10800000">
            <a:off x="2859167" y="5320635"/>
            <a:ext cx="673752" cy="181486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676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 animBg="1"/>
      <p:bldP spid="14" grpId="0" animBg="1"/>
      <p:bldP spid="14" grpId="1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DF9B620-C51D-1FF8-6AF6-B61F29940078}"/>
              </a:ext>
            </a:extLst>
          </p:cNvPr>
          <p:cNvSpPr txBox="1"/>
          <p:nvPr/>
        </p:nvSpPr>
        <p:spPr>
          <a:xfrm>
            <a:off x="7236603" y="2196112"/>
            <a:ext cx="1878821" cy="212365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ca-ES" sz="1200" dirty="0" err="1">
                <a:latin typeface="Avenir Next LT Pro Light (body)"/>
              </a:rPr>
              <a:t>Bikes</a:t>
            </a:r>
            <a:r>
              <a:rPr lang="ca-ES" sz="1200" dirty="0">
                <a:latin typeface="Avenir Next LT Pro Light (body)"/>
              </a:rPr>
              <a:t> is a </a:t>
            </a:r>
            <a:r>
              <a:rPr lang="ca-ES" sz="1200" dirty="0" err="1">
                <a:latin typeface="Avenir Next LT Pro Light (body)"/>
              </a:rPr>
              <a:t>type</a:t>
            </a:r>
            <a:r>
              <a:rPr lang="ca-ES" sz="1200" dirty="0">
                <a:latin typeface="Avenir Next LT Pro Light (body)"/>
              </a:rPr>
              <a:t> of transport to </a:t>
            </a:r>
            <a:r>
              <a:rPr lang="ca-ES" sz="1200" dirty="0" err="1">
                <a:latin typeface="Avenir Next LT Pro Light (body)"/>
              </a:rPr>
              <a:t>go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at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work</a:t>
            </a:r>
            <a:r>
              <a:rPr lang="ca-ES" sz="1200" dirty="0">
                <a:latin typeface="Avenir Next LT Pro Light (body)"/>
              </a:rPr>
              <a:t> or </a:t>
            </a:r>
            <a:r>
              <a:rPr lang="ca-ES" sz="1200" dirty="0" err="1">
                <a:latin typeface="Avenir Next LT Pro Light (body)"/>
              </a:rPr>
              <a:t>at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university</a:t>
            </a:r>
            <a:r>
              <a:rPr lang="ca-ES" sz="1200" dirty="0">
                <a:latin typeface="Avenir Next LT Pro Light (body)"/>
              </a:rPr>
              <a:t> in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cities</a:t>
            </a:r>
            <a:r>
              <a:rPr lang="ca-ES" sz="1200" dirty="0">
                <a:latin typeface="Avenir Next LT Pro Light (body)"/>
              </a:rPr>
              <a:t>.</a:t>
            </a:r>
          </a:p>
          <a:p>
            <a:pPr algn="just"/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3C727-6ABB-4D7A-09FC-8131CF4BA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E99C1C4-D8E4-095C-ABC0-8002EAC2415D}"/>
              </a:ext>
            </a:extLst>
          </p:cNvPr>
          <p:cNvSpPr txBox="1">
            <a:spLocks/>
          </p:cNvSpPr>
          <p:nvPr/>
        </p:nvSpPr>
        <p:spPr>
          <a:xfrm>
            <a:off x="7346655" y="5477764"/>
            <a:ext cx="1797345" cy="28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200" dirty="0">
                <a:latin typeface="Avenir Next LT Pro Light (Headings)"/>
              </a:rPr>
              <a:t>Final Project – 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23A2C2-BDA5-C714-CB46-34728DCB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212" y="172467"/>
            <a:ext cx="1219200" cy="400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1DCF8C-E5A0-A353-BF31-E9BE413EEED9}"/>
              </a:ext>
            </a:extLst>
          </p:cNvPr>
          <p:cNvSpPr txBox="1"/>
          <p:nvPr/>
        </p:nvSpPr>
        <p:spPr>
          <a:xfrm>
            <a:off x="28576" y="2196112"/>
            <a:ext cx="1878821" cy="175432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Good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weather</a:t>
            </a:r>
            <a:r>
              <a:rPr lang="ca-ES" sz="1200" dirty="0">
                <a:latin typeface="Avenir Next LT Pro Light (body)"/>
              </a:rPr>
              <a:t> for </a:t>
            </a:r>
            <a:r>
              <a:rPr lang="ca-ES" sz="1200" dirty="0" err="1">
                <a:latin typeface="Avenir Next LT Pro Light (body)"/>
              </a:rPr>
              <a:t>Cycling</a:t>
            </a:r>
            <a:r>
              <a:rPr lang="ca-ES" sz="1200" dirty="0">
                <a:latin typeface="Avenir Next LT Pro Light (body)"/>
              </a:rPr>
              <a:t> in </a:t>
            </a:r>
            <a:r>
              <a:rPr lang="ca-ES" sz="1200" dirty="0" err="1">
                <a:latin typeface="Avenir Next LT Pro Light (body)"/>
              </a:rPr>
              <a:t>route</a:t>
            </a:r>
            <a:r>
              <a:rPr lang="ca-ES" sz="1200" dirty="0">
                <a:latin typeface="Avenir Next LT Pro Light (body)"/>
              </a:rPr>
              <a:t>. </a:t>
            </a: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C1E33-D0F9-80E7-CF15-8005133AD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618" y="1400685"/>
            <a:ext cx="5178764" cy="35883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BF8EDB-C88E-507F-7D21-C5DDF022584A}"/>
              </a:ext>
            </a:extLst>
          </p:cNvPr>
          <p:cNvSpPr/>
          <p:nvPr/>
        </p:nvSpPr>
        <p:spPr>
          <a:xfrm>
            <a:off x="3121818" y="1835946"/>
            <a:ext cx="1191340" cy="31132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6146" name="Picture 2" descr="Cyclist, Cycle Racer, Cycle Racing">
            <a:extLst>
              <a:ext uri="{FF2B5EF4-FFF2-40B4-BE49-F238E27FC236}">
                <a16:creationId xmlns:a16="http://schemas.microsoft.com/office/drawing/2014/main" id="{C3186006-B06C-4B12-53AB-B3911DE3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8" y="2738122"/>
            <a:ext cx="1541475" cy="102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DE74A89-038F-3195-5DB4-E489EE4E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654" y="3073275"/>
            <a:ext cx="1533399" cy="102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BB1C1-0686-8575-39A2-E8FC4FBF5F76}"/>
              </a:ext>
            </a:extLst>
          </p:cNvPr>
          <p:cNvSpPr txBox="1"/>
          <p:nvPr/>
        </p:nvSpPr>
        <p:spPr>
          <a:xfrm>
            <a:off x="2936081" y="721389"/>
            <a:ext cx="303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Accidents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by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month</a:t>
            </a:r>
            <a:endParaRPr lang="ca-ES" sz="2400" dirty="0">
              <a:effectLst>
                <a:reflection stA="0" endPos="65000" dist="50800" dir="5400000" sy="-100000" algn="bl" rotWithShape="0"/>
              </a:effectLst>
              <a:latin typeface="Avenir Next LT Pro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19515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D5609-C32E-99DA-DC46-4C1E3EF4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14" y="1236379"/>
            <a:ext cx="5079172" cy="40478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F9B620-C51D-1FF8-6AF6-B61F29940078}"/>
              </a:ext>
            </a:extLst>
          </p:cNvPr>
          <p:cNvSpPr txBox="1"/>
          <p:nvPr/>
        </p:nvSpPr>
        <p:spPr>
          <a:xfrm>
            <a:off x="7228722" y="2196112"/>
            <a:ext cx="1878821" cy="175432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Stressful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labourdays</a:t>
            </a:r>
            <a:r>
              <a:rPr lang="ca-ES" sz="1200" dirty="0">
                <a:latin typeface="Avenir Next LT Pro Light (body)"/>
              </a:rPr>
              <a:t>...</a:t>
            </a:r>
          </a:p>
          <a:p>
            <a:pPr algn="ctr"/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3C727-6ABB-4D7A-09FC-8131CF4BA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E99C1C4-D8E4-095C-ABC0-8002EAC2415D}"/>
              </a:ext>
            </a:extLst>
          </p:cNvPr>
          <p:cNvSpPr txBox="1">
            <a:spLocks/>
          </p:cNvSpPr>
          <p:nvPr/>
        </p:nvSpPr>
        <p:spPr>
          <a:xfrm>
            <a:off x="7346655" y="5477764"/>
            <a:ext cx="1797345" cy="28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200" dirty="0">
                <a:latin typeface="Avenir Next LT Pro Light (Headings)"/>
              </a:rPr>
              <a:t>Final Project – 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23A2C2-BDA5-C714-CB46-34728DCBE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212" y="172467"/>
            <a:ext cx="1219200" cy="4000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1DCF8C-E5A0-A353-BF31-E9BE413EEED9}"/>
              </a:ext>
            </a:extLst>
          </p:cNvPr>
          <p:cNvSpPr txBox="1"/>
          <p:nvPr/>
        </p:nvSpPr>
        <p:spPr>
          <a:xfrm>
            <a:off x="28576" y="2196112"/>
            <a:ext cx="1878821" cy="175432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Doing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more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sport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during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weekend</a:t>
            </a:r>
            <a:r>
              <a:rPr lang="ca-ES" sz="1200" dirty="0">
                <a:latin typeface="Avenir Next LT Pro Light (body)"/>
              </a:rPr>
              <a:t>. </a:t>
            </a: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BF8EDB-C88E-507F-7D21-C5DDF022584A}"/>
              </a:ext>
            </a:extLst>
          </p:cNvPr>
          <p:cNvSpPr/>
          <p:nvPr/>
        </p:nvSpPr>
        <p:spPr>
          <a:xfrm>
            <a:off x="4093369" y="2045778"/>
            <a:ext cx="638643" cy="31632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BB1C1-0686-8575-39A2-E8FC4FBF5F76}"/>
              </a:ext>
            </a:extLst>
          </p:cNvPr>
          <p:cNvSpPr txBox="1"/>
          <p:nvPr/>
        </p:nvSpPr>
        <p:spPr>
          <a:xfrm>
            <a:off x="2936081" y="721389"/>
            <a:ext cx="344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Accidents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by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weekday</a:t>
            </a:r>
            <a:endParaRPr lang="ca-ES" sz="2400" dirty="0">
              <a:effectLst>
                <a:reflection stA="0" endPos="65000" dist="50800" dir="5400000" sy="-100000" algn="bl" rotWithShape="0"/>
              </a:effectLst>
              <a:latin typeface="Avenir Next LT Pro Light (Headings)"/>
            </a:endParaRPr>
          </a:p>
        </p:txBody>
      </p:sp>
      <p:pic>
        <p:nvPicPr>
          <p:cNvPr id="7170" name="Picture 2" descr="To Go Biking, Leisure Time, Recreation">
            <a:extLst>
              <a:ext uri="{FF2B5EF4-FFF2-40B4-BE49-F238E27FC236}">
                <a16:creationId xmlns:a16="http://schemas.microsoft.com/office/drawing/2014/main" id="{06DBC7A7-2E7D-7BB0-8722-A4E308106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5" y="2738123"/>
            <a:ext cx="1541474" cy="10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ress, Business People, Businessman">
            <a:extLst>
              <a:ext uri="{FF2B5EF4-FFF2-40B4-BE49-F238E27FC236}">
                <a16:creationId xmlns:a16="http://schemas.microsoft.com/office/drawing/2014/main" id="{C7CD8482-C50C-E506-B40F-272C8617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32" y="2697327"/>
            <a:ext cx="1533399" cy="102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5EE235-CA02-E750-7CF1-5B8306EC28A1}"/>
              </a:ext>
            </a:extLst>
          </p:cNvPr>
          <p:cNvSpPr/>
          <p:nvPr/>
        </p:nvSpPr>
        <p:spPr>
          <a:xfrm>
            <a:off x="4760588" y="1428750"/>
            <a:ext cx="1618781" cy="378026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198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4" grpId="0" animBg="1"/>
      <p:bldP spid="14" grpId="1" animBg="1"/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30D018-AA32-73E6-1690-D3F51D690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71" y="1090232"/>
            <a:ext cx="5108195" cy="44784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F9B620-C51D-1FF8-6AF6-B61F29940078}"/>
              </a:ext>
            </a:extLst>
          </p:cNvPr>
          <p:cNvSpPr txBox="1"/>
          <p:nvPr/>
        </p:nvSpPr>
        <p:spPr>
          <a:xfrm>
            <a:off x="7148091" y="1211448"/>
            <a:ext cx="1878821" cy="34163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Arriving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at</a:t>
            </a:r>
            <a:r>
              <a:rPr lang="ca-ES" sz="1200" dirty="0">
                <a:latin typeface="Avenir Next LT Pro Light (body)"/>
              </a:rPr>
              <a:t> home </a:t>
            </a:r>
            <a:r>
              <a:rPr lang="ca-ES" sz="1200" dirty="0" err="1">
                <a:latin typeface="Avenir Next LT Pro Light (body)"/>
              </a:rPr>
              <a:t>after</a:t>
            </a:r>
            <a:r>
              <a:rPr lang="ca-ES" sz="1200" dirty="0">
                <a:latin typeface="Avenir Next LT Pro Light (body)"/>
              </a:rPr>
              <a:t> a long </a:t>
            </a:r>
            <a:r>
              <a:rPr lang="ca-ES" sz="1200" dirty="0" err="1">
                <a:latin typeface="Avenir Next LT Pro Light (body)"/>
              </a:rPr>
              <a:t>day</a:t>
            </a:r>
            <a:r>
              <a:rPr lang="ca-ES" sz="1200" dirty="0">
                <a:latin typeface="Avenir Next LT Pro Light (body)"/>
              </a:rPr>
              <a:t> of </a:t>
            </a:r>
            <a:r>
              <a:rPr lang="ca-ES" sz="1200" dirty="0" err="1">
                <a:latin typeface="Avenir Next LT Pro Light (body)"/>
              </a:rPr>
              <a:t>work</a:t>
            </a:r>
            <a:endParaRPr lang="ca-ES" sz="1200" dirty="0">
              <a:latin typeface="Avenir Next LT Pro Light (body)"/>
            </a:endParaRPr>
          </a:p>
          <a:p>
            <a:pPr algn="just"/>
            <a:endParaRPr lang="ca-ES" sz="1200" dirty="0">
              <a:latin typeface="Avenir Next LT Pro Light (body)"/>
            </a:endParaRPr>
          </a:p>
          <a:p>
            <a:pPr algn="just"/>
            <a:endParaRPr lang="ca-ES" sz="1200" dirty="0">
              <a:latin typeface="Avenir Next LT Pro Light (body)"/>
            </a:endParaRPr>
          </a:p>
          <a:p>
            <a:pPr algn="just"/>
            <a:endParaRPr lang="ca-ES" sz="1200" dirty="0">
              <a:latin typeface="Avenir Next LT Pro Light (body)"/>
            </a:endParaRPr>
          </a:p>
          <a:p>
            <a:pPr algn="just"/>
            <a:endParaRPr lang="ca-ES" sz="1200" dirty="0">
              <a:latin typeface="Avenir Next LT Pro Light (body)"/>
            </a:endParaRPr>
          </a:p>
          <a:p>
            <a:pPr algn="just"/>
            <a:endParaRPr lang="ca-ES" sz="1200" dirty="0">
              <a:latin typeface="Avenir Next LT Pro Light (body)"/>
            </a:endParaRPr>
          </a:p>
          <a:p>
            <a:pPr algn="just"/>
            <a:endParaRPr lang="ca-ES" sz="1200" dirty="0">
              <a:latin typeface="Avenir Next LT Pro Light (body)"/>
            </a:endParaRPr>
          </a:p>
          <a:p>
            <a:pPr algn="just"/>
            <a:endParaRPr lang="ca-ES" sz="1200" dirty="0">
              <a:latin typeface="Avenir Next LT Pro Light (body)"/>
            </a:endParaRPr>
          </a:p>
          <a:p>
            <a:pPr algn="just"/>
            <a:r>
              <a:rPr lang="ca-ES" sz="1200" dirty="0" err="1">
                <a:latin typeface="Avenir Next LT Pro Light (body)"/>
              </a:rPr>
              <a:t>Same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level</a:t>
            </a:r>
            <a:r>
              <a:rPr lang="ca-ES" sz="1200" dirty="0">
                <a:latin typeface="Avenir Next LT Pro Light (body)"/>
              </a:rPr>
              <a:t> of </a:t>
            </a:r>
            <a:r>
              <a:rPr lang="ca-ES" sz="1200" dirty="0" err="1">
                <a:latin typeface="Avenir Next LT Pro Light (body)"/>
              </a:rPr>
              <a:t>traffic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congestion</a:t>
            </a:r>
            <a:r>
              <a:rPr lang="ca-ES" sz="1200" dirty="0">
                <a:latin typeface="Avenir Next LT Pro Light (body)"/>
              </a:rPr>
              <a:t> on </a:t>
            </a:r>
            <a:r>
              <a:rPr lang="ca-ES" sz="1200" dirty="0" err="1">
                <a:latin typeface="Avenir Next LT Pro Light (body)"/>
              </a:rPr>
              <a:t>weekend</a:t>
            </a:r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3C727-6ABB-4D7A-09FC-8131CF4BA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E99C1C4-D8E4-095C-ABC0-8002EAC2415D}"/>
              </a:ext>
            </a:extLst>
          </p:cNvPr>
          <p:cNvSpPr txBox="1">
            <a:spLocks/>
          </p:cNvSpPr>
          <p:nvPr/>
        </p:nvSpPr>
        <p:spPr>
          <a:xfrm>
            <a:off x="7346655" y="5477764"/>
            <a:ext cx="1797345" cy="28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200" dirty="0">
                <a:latin typeface="Avenir Next LT Pro Light (Headings)"/>
              </a:rPr>
              <a:t>Final Project – 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23A2C2-BDA5-C714-CB46-34728DCBE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212" y="172467"/>
            <a:ext cx="1219200" cy="400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BB1C1-0686-8575-39A2-E8FC4FBF5F76}"/>
              </a:ext>
            </a:extLst>
          </p:cNvPr>
          <p:cNvSpPr txBox="1"/>
          <p:nvPr/>
        </p:nvSpPr>
        <p:spPr>
          <a:xfrm>
            <a:off x="1943001" y="205676"/>
            <a:ext cx="5108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Accidents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by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hours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 </a:t>
            </a:r>
          </a:p>
          <a:p>
            <a:pPr algn="ctr"/>
            <a:r>
              <a:rPr lang="ca-ES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(</a:t>
            </a:r>
            <a:r>
              <a:rPr lang="ca-ES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labour</a:t>
            </a:r>
            <a:r>
              <a:rPr lang="ca-ES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days</a:t>
            </a:r>
            <a:r>
              <a:rPr lang="ca-ES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VS </a:t>
            </a:r>
            <a:r>
              <a:rPr lang="ca-ES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weekend</a:t>
            </a:r>
            <a:r>
              <a:rPr lang="ca-ES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)</a:t>
            </a:r>
            <a:endParaRPr lang="ca-ES" sz="2400" dirty="0">
              <a:effectLst>
                <a:reflection stA="0" endPos="65000" dist="50800" dir="5400000" sy="-100000" algn="bl" rotWithShape="0"/>
              </a:effectLst>
              <a:latin typeface="Avenir Next LT Pro Light (Headings)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BF8EDB-C88E-507F-7D21-C5DDF022584A}"/>
              </a:ext>
            </a:extLst>
          </p:cNvPr>
          <p:cNvSpPr/>
          <p:nvPr/>
        </p:nvSpPr>
        <p:spPr>
          <a:xfrm>
            <a:off x="2760569" y="2857501"/>
            <a:ext cx="557212" cy="271397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5EE235-CA02-E750-7CF1-5B8306EC28A1}"/>
              </a:ext>
            </a:extLst>
          </p:cNvPr>
          <p:cNvSpPr/>
          <p:nvPr/>
        </p:nvSpPr>
        <p:spPr>
          <a:xfrm>
            <a:off x="5322094" y="1493043"/>
            <a:ext cx="557212" cy="407328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9220" name="Picture 4" descr="City, Street, Urban, Buildings, Houses">
            <a:extLst>
              <a:ext uri="{FF2B5EF4-FFF2-40B4-BE49-F238E27FC236}">
                <a16:creationId xmlns:a16="http://schemas.microsoft.com/office/drawing/2014/main" id="{B3A1E1E8-C8FB-4F02-048A-EAD7E084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964" y="3480619"/>
            <a:ext cx="1523410" cy="101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B3909-DF2E-6FA9-38A7-448B3F191D59}"/>
              </a:ext>
            </a:extLst>
          </p:cNvPr>
          <p:cNvSpPr txBox="1"/>
          <p:nvPr/>
        </p:nvSpPr>
        <p:spPr>
          <a:xfrm>
            <a:off x="47912" y="2212016"/>
            <a:ext cx="1878821" cy="175432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Less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stressful</a:t>
            </a:r>
            <a:r>
              <a:rPr lang="ca-ES" sz="1200" dirty="0">
                <a:latin typeface="Avenir Next LT Pro Light (body)"/>
              </a:rPr>
              <a:t> in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rural </a:t>
            </a:r>
            <a:r>
              <a:rPr lang="ca-ES" sz="1200" dirty="0" err="1">
                <a:latin typeface="Avenir Next LT Pro Light (body)"/>
              </a:rPr>
              <a:t>areas</a:t>
            </a:r>
            <a:r>
              <a:rPr lang="ca-ES" sz="1200" dirty="0">
                <a:latin typeface="Avenir Next LT Pro Light (body)"/>
              </a:rPr>
              <a:t> all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week</a:t>
            </a:r>
            <a:r>
              <a:rPr lang="ca-ES" sz="1200" dirty="0">
                <a:latin typeface="Avenir Next LT Pro Light (body)"/>
              </a:rPr>
              <a:t>.</a:t>
            </a: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  <a:p>
            <a:endParaRPr lang="ca-ES" sz="1200" dirty="0">
              <a:latin typeface="Avenir Next LT Pro Light (body)"/>
            </a:endParaRPr>
          </a:p>
        </p:txBody>
      </p:sp>
      <p:pic>
        <p:nvPicPr>
          <p:cNvPr id="11" name="Picture 2" descr="So schlängelt sich die Strasse durchs traumhafte Burgund...">
            <a:extLst>
              <a:ext uri="{FF2B5EF4-FFF2-40B4-BE49-F238E27FC236}">
                <a16:creationId xmlns:a16="http://schemas.microsoft.com/office/drawing/2014/main" id="{4224BA52-4FEF-F416-FC18-931CEE875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63" y="2746758"/>
            <a:ext cx="1533518" cy="102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xcited Children Returning Home From School With Mother Stock Photo -  Download Image Now - iStock">
            <a:extLst>
              <a:ext uri="{FF2B5EF4-FFF2-40B4-BE49-F238E27FC236}">
                <a16:creationId xmlns:a16="http://schemas.microsoft.com/office/drawing/2014/main" id="{68CC8B87-53FC-B81D-C524-3D40580C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471" y="1726351"/>
            <a:ext cx="1533398" cy="102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469FA0-060F-6C79-3678-5DC78C4F67A4}"/>
              </a:ext>
            </a:extLst>
          </p:cNvPr>
          <p:cNvSpPr/>
          <p:nvPr/>
        </p:nvSpPr>
        <p:spPr>
          <a:xfrm>
            <a:off x="6183049" y="3480619"/>
            <a:ext cx="827224" cy="208570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084AB-6DA8-38CF-DC87-BE2C0E7E5C1E}"/>
              </a:ext>
            </a:extLst>
          </p:cNvPr>
          <p:cNvSpPr/>
          <p:nvPr/>
        </p:nvSpPr>
        <p:spPr>
          <a:xfrm>
            <a:off x="3893145" y="2852352"/>
            <a:ext cx="557212" cy="271397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3255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2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62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2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62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4" grpId="1" animBg="1"/>
      <p:bldP spid="4" grpId="0" animBg="1"/>
      <p:bldP spid="4" grpId="1" animBg="1"/>
      <p:bldP spid="6" grpId="0" animBg="1"/>
      <p:bldP spid="13" grpId="0" animBg="1"/>
      <p:bldP spid="13" grpId="1" animBg="1"/>
      <p:bldP spid="15" grpId="0" animBg="1"/>
      <p:bldP spid="1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F02A9-B40F-95E9-CE8D-A53878255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17" y="1060622"/>
            <a:ext cx="6763037" cy="3214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3C727-6ABB-4D7A-09FC-8131CF4BA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73" l="926" r="99074">
                        <a14:foregroundMark x1="54630" y1="40171" x2="54630" y2="40171"/>
                        <a14:foregroundMark x1="35648" y1="35470" x2="35648" y2="35470"/>
                        <a14:foregroundMark x1="44907" y1="60256" x2="44907" y2="60256"/>
                        <a14:backgroundMark x1="77315" y1="5556" x2="77315" y2="5556"/>
                        <a14:backgroundMark x1="87500" y1="4701" x2="87500" y2="4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83" y="5372231"/>
            <a:ext cx="362741" cy="39296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E99C1C4-D8E4-095C-ABC0-8002EAC2415D}"/>
              </a:ext>
            </a:extLst>
          </p:cNvPr>
          <p:cNvSpPr txBox="1">
            <a:spLocks/>
          </p:cNvSpPr>
          <p:nvPr/>
        </p:nvSpPr>
        <p:spPr>
          <a:xfrm>
            <a:off x="7346655" y="5477764"/>
            <a:ext cx="1797345" cy="28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200" dirty="0">
                <a:latin typeface="Avenir Next LT Pro Light (Headings)"/>
              </a:rPr>
              <a:t>Final Project – 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23A2C2-BDA5-C714-CB46-34728DCBE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212" y="172467"/>
            <a:ext cx="1219200" cy="400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BB1C1-0686-8575-39A2-E8FC4FBF5F76}"/>
              </a:ext>
            </a:extLst>
          </p:cNvPr>
          <p:cNvSpPr txBox="1"/>
          <p:nvPr/>
        </p:nvSpPr>
        <p:spPr>
          <a:xfrm>
            <a:off x="2017902" y="459033"/>
            <a:ext cx="510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Accidents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by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  <a:r>
              <a:rPr lang="ca-ES" sz="2400" dirty="0" err="1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hours</a:t>
            </a:r>
            <a:r>
              <a:rPr lang="ca-ES" sz="2400" dirty="0">
                <a:effectLst>
                  <a:reflection stA="0" endPos="65000" dist="50800" dir="5400000" sy="-100000" algn="bl" rotWithShape="0"/>
                </a:effectLst>
                <a:latin typeface="Avenir Next LT Pro Light (Headings)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5EE235-CA02-E750-7CF1-5B8306EC28A1}"/>
              </a:ext>
            </a:extLst>
          </p:cNvPr>
          <p:cNvSpPr/>
          <p:nvPr/>
        </p:nvSpPr>
        <p:spPr>
          <a:xfrm>
            <a:off x="5736433" y="1125360"/>
            <a:ext cx="785811" cy="310010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B3909-DF2E-6FA9-38A7-448B3F191D59}"/>
              </a:ext>
            </a:extLst>
          </p:cNvPr>
          <p:cNvSpPr txBox="1"/>
          <p:nvPr/>
        </p:nvSpPr>
        <p:spPr>
          <a:xfrm>
            <a:off x="2837522" y="4827793"/>
            <a:ext cx="1855921" cy="461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Same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distribution</a:t>
            </a:r>
            <a:r>
              <a:rPr lang="ca-ES" sz="1200" dirty="0">
                <a:latin typeface="Avenir Next LT Pro Light (body)"/>
              </a:rPr>
              <a:t> in </a:t>
            </a:r>
            <a:r>
              <a:rPr lang="ca-ES" sz="1200" dirty="0" err="1">
                <a:latin typeface="Avenir Next LT Pro Light (body)"/>
              </a:rPr>
              <a:t>the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morning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hours</a:t>
            </a:r>
            <a:endParaRPr lang="ca-ES" sz="1200" dirty="0">
              <a:latin typeface="Avenir Next LT Pro Light (body)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C084AB-6DA8-38CF-DC87-BE2C0E7E5C1E}"/>
              </a:ext>
            </a:extLst>
          </p:cNvPr>
          <p:cNvSpPr/>
          <p:nvPr/>
        </p:nvSpPr>
        <p:spPr>
          <a:xfrm>
            <a:off x="4922045" y="1125360"/>
            <a:ext cx="785812" cy="3100101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991DAA9-2D2A-1146-A92A-FF48B45A7FBD}"/>
              </a:ext>
            </a:extLst>
          </p:cNvPr>
          <p:cNvSpPr/>
          <p:nvPr/>
        </p:nvSpPr>
        <p:spPr>
          <a:xfrm>
            <a:off x="3629751" y="4433621"/>
            <a:ext cx="271463" cy="235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7DC9DF-521E-267B-0694-4224C3F60172}"/>
              </a:ext>
            </a:extLst>
          </p:cNvPr>
          <p:cNvSpPr/>
          <p:nvPr/>
        </p:nvSpPr>
        <p:spPr>
          <a:xfrm>
            <a:off x="2837522" y="1125360"/>
            <a:ext cx="1855922" cy="309417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983E58-6CEA-DE1B-C509-DA81EE9D1D6D}"/>
              </a:ext>
            </a:extLst>
          </p:cNvPr>
          <p:cNvSpPr txBox="1"/>
          <p:nvPr/>
        </p:nvSpPr>
        <p:spPr>
          <a:xfrm>
            <a:off x="4922045" y="4827793"/>
            <a:ext cx="785812" cy="461665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>
                <a:latin typeface="Avenir Next LT Pro Light (body)"/>
              </a:rPr>
              <a:t>Lunch </a:t>
            </a:r>
            <a:r>
              <a:rPr lang="ca-ES" sz="1200" dirty="0" err="1">
                <a:latin typeface="Avenir Next LT Pro Light (body)"/>
              </a:rPr>
              <a:t>time</a:t>
            </a:r>
            <a:endParaRPr lang="ca-ES" sz="1200" dirty="0">
              <a:latin typeface="Avenir Next LT Pro Light (body)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DDD5093-D3F6-761B-0FC8-63DE03E1B6F4}"/>
              </a:ext>
            </a:extLst>
          </p:cNvPr>
          <p:cNvSpPr/>
          <p:nvPr/>
        </p:nvSpPr>
        <p:spPr>
          <a:xfrm>
            <a:off x="5217376" y="4433621"/>
            <a:ext cx="271463" cy="235744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7DD446-57DB-2EA8-52F2-F4FE7900CB55}"/>
              </a:ext>
            </a:extLst>
          </p:cNvPr>
          <p:cNvSpPr txBox="1"/>
          <p:nvPr/>
        </p:nvSpPr>
        <p:spPr>
          <a:xfrm>
            <a:off x="5736432" y="4827793"/>
            <a:ext cx="785812" cy="46166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1200" dirty="0" err="1">
                <a:latin typeface="Avenir Next LT Pro Light (body)"/>
              </a:rPr>
              <a:t>After</a:t>
            </a:r>
            <a:r>
              <a:rPr lang="ca-ES" sz="1200" dirty="0">
                <a:latin typeface="Avenir Next LT Pro Light (body)"/>
              </a:rPr>
              <a:t> </a:t>
            </a:r>
            <a:r>
              <a:rPr lang="ca-ES" sz="1200" dirty="0" err="1">
                <a:latin typeface="Avenir Next LT Pro Light (body)"/>
              </a:rPr>
              <a:t>work</a:t>
            </a:r>
            <a:endParaRPr lang="ca-ES" sz="1200" dirty="0">
              <a:latin typeface="Avenir Next LT Pro Light (body)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B379E8D-60F4-2F43-E243-6C8DE126F989}"/>
              </a:ext>
            </a:extLst>
          </p:cNvPr>
          <p:cNvSpPr/>
          <p:nvPr/>
        </p:nvSpPr>
        <p:spPr>
          <a:xfrm>
            <a:off x="6035965" y="4433621"/>
            <a:ext cx="271463" cy="23574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681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5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625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15" grpId="0" animBg="1"/>
      <p:bldP spid="15" grpId="1" animBg="1"/>
      <p:bldP spid="16" grpId="0" animBg="1"/>
      <p:bldP spid="17" grpId="0" animBg="1"/>
      <p:bldP spid="17" grpId="1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1318</TotalTime>
  <Words>380</Words>
  <Application>Microsoft Office PowerPoint</Application>
  <PresentationFormat>Custom</PresentationFormat>
  <Paragraphs>145</Paragraphs>
  <Slides>17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 Light (body)</vt:lpstr>
      <vt:lpstr>Avenir Next LT Pro Light (Headings)</vt:lpstr>
      <vt:lpstr>Calibri</vt:lpstr>
      <vt:lpstr>Calibri Light</vt:lpstr>
      <vt:lpstr>Office Theme</vt:lpstr>
      <vt:lpstr>Cyclists involved in traffic crashes in Catalonia   </vt:lpstr>
      <vt:lpstr>OUR PROBLEM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  </vt:lpstr>
      <vt:lpstr> </vt:lpstr>
      <vt:lpstr>AI  for saving cyclysts   </vt:lpstr>
      <vt:lpstr>PowerPoint Presentation</vt:lpstr>
      <vt:lpstr>Thank you!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Bikes involved in traffic crashes in Catalonia   </dc:title>
  <dc:creator>Joan Vendrell</dc:creator>
  <cp:lastModifiedBy>Joan Vendrell</cp:lastModifiedBy>
  <cp:revision>49</cp:revision>
  <dcterms:created xsi:type="dcterms:W3CDTF">2023-02-02T09:39:49Z</dcterms:created>
  <dcterms:modified xsi:type="dcterms:W3CDTF">2023-02-03T17:08:10Z</dcterms:modified>
</cp:coreProperties>
</file>